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42"/>
  </p:notesMasterIdLst>
  <p:sldIdLst>
    <p:sldId id="256" r:id="rId2"/>
    <p:sldId id="257" r:id="rId3"/>
    <p:sldId id="270"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26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3099" autoAdjust="0"/>
  </p:normalViewPr>
  <p:slideViewPr>
    <p:cSldViewPr snapToGrid="0">
      <p:cViewPr varScale="1">
        <p:scale>
          <a:sx n="61" d="100"/>
          <a:sy n="61" d="100"/>
        </p:scale>
        <p:origin x="48" y="331"/>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EC52B4-A183-43CD-89F3-69E9F498E692}" type="datetimeFigureOut">
              <a:rPr lang="en-US" smtClean="0"/>
              <a:t>8/17/2020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C9DDF8-CCC2-43BD-8ADC-C174B63167A3}" type="slidenum">
              <a:rPr lang="en-US" smtClean="0"/>
              <a:t>‹#›</a:t>
            </a:fld>
            <a:endParaRPr lang="en-US"/>
          </a:p>
        </p:txBody>
      </p:sp>
    </p:spTree>
    <p:extLst>
      <p:ext uri="{BB962C8B-B14F-4D97-AF65-F5344CB8AC3E}">
        <p14:creationId xmlns:p14="http://schemas.microsoft.com/office/powerpoint/2010/main" val="2691284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1</a:t>
            </a:fld>
            <a:endParaRPr lang="en-US"/>
          </a:p>
        </p:txBody>
      </p:sp>
    </p:spTree>
    <p:extLst>
      <p:ext uri="{BB962C8B-B14F-4D97-AF65-F5344CB8AC3E}">
        <p14:creationId xmlns:p14="http://schemas.microsoft.com/office/powerpoint/2010/main" val="753469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10</a:t>
            </a:fld>
            <a:endParaRPr lang="en-US"/>
          </a:p>
        </p:txBody>
      </p:sp>
    </p:spTree>
    <p:extLst>
      <p:ext uri="{BB962C8B-B14F-4D97-AF65-F5344CB8AC3E}">
        <p14:creationId xmlns:p14="http://schemas.microsoft.com/office/powerpoint/2010/main" val="2857298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11</a:t>
            </a:fld>
            <a:endParaRPr lang="en-US"/>
          </a:p>
        </p:txBody>
      </p:sp>
    </p:spTree>
    <p:extLst>
      <p:ext uri="{BB962C8B-B14F-4D97-AF65-F5344CB8AC3E}">
        <p14:creationId xmlns:p14="http://schemas.microsoft.com/office/powerpoint/2010/main" val="3277614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12</a:t>
            </a:fld>
            <a:endParaRPr lang="en-US"/>
          </a:p>
        </p:txBody>
      </p:sp>
    </p:spTree>
    <p:extLst>
      <p:ext uri="{BB962C8B-B14F-4D97-AF65-F5344CB8AC3E}">
        <p14:creationId xmlns:p14="http://schemas.microsoft.com/office/powerpoint/2010/main" val="786954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13</a:t>
            </a:fld>
            <a:endParaRPr lang="en-US"/>
          </a:p>
        </p:txBody>
      </p:sp>
    </p:spTree>
    <p:extLst>
      <p:ext uri="{BB962C8B-B14F-4D97-AF65-F5344CB8AC3E}">
        <p14:creationId xmlns:p14="http://schemas.microsoft.com/office/powerpoint/2010/main" val="3883728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14</a:t>
            </a:fld>
            <a:endParaRPr lang="en-US"/>
          </a:p>
        </p:txBody>
      </p:sp>
    </p:spTree>
    <p:extLst>
      <p:ext uri="{BB962C8B-B14F-4D97-AF65-F5344CB8AC3E}">
        <p14:creationId xmlns:p14="http://schemas.microsoft.com/office/powerpoint/2010/main" val="2527848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34</a:t>
            </a:fld>
            <a:endParaRPr lang="en-US"/>
          </a:p>
        </p:txBody>
      </p:sp>
    </p:spTree>
    <p:extLst>
      <p:ext uri="{BB962C8B-B14F-4D97-AF65-F5344CB8AC3E}">
        <p14:creationId xmlns:p14="http://schemas.microsoft.com/office/powerpoint/2010/main" val="277134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35</a:t>
            </a:fld>
            <a:endParaRPr lang="en-US"/>
          </a:p>
        </p:txBody>
      </p:sp>
    </p:spTree>
    <p:extLst>
      <p:ext uri="{BB962C8B-B14F-4D97-AF65-F5344CB8AC3E}">
        <p14:creationId xmlns:p14="http://schemas.microsoft.com/office/powerpoint/2010/main" val="3544369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36</a:t>
            </a:fld>
            <a:endParaRPr lang="en-US"/>
          </a:p>
        </p:txBody>
      </p:sp>
    </p:spTree>
    <p:extLst>
      <p:ext uri="{BB962C8B-B14F-4D97-AF65-F5344CB8AC3E}">
        <p14:creationId xmlns:p14="http://schemas.microsoft.com/office/powerpoint/2010/main" val="2452645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37</a:t>
            </a:fld>
            <a:endParaRPr lang="en-US"/>
          </a:p>
        </p:txBody>
      </p:sp>
    </p:spTree>
    <p:extLst>
      <p:ext uri="{BB962C8B-B14F-4D97-AF65-F5344CB8AC3E}">
        <p14:creationId xmlns:p14="http://schemas.microsoft.com/office/powerpoint/2010/main" val="239234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2</a:t>
            </a:fld>
            <a:endParaRPr lang="en-US"/>
          </a:p>
        </p:txBody>
      </p:sp>
    </p:spTree>
    <p:extLst>
      <p:ext uri="{BB962C8B-B14F-4D97-AF65-F5344CB8AC3E}">
        <p14:creationId xmlns:p14="http://schemas.microsoft.com/office/powerpoint/2010/main" val="290507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3</a:t>
            </a:fld>
            <a:endParaRPr lang="en-US"/>
          </a:p>
        </p:txBody>
      </p:sp>
    </p:spTree>
    <p:extLst>
      <p:ext uri="{BB962C8B-B14F-4D97-AF65-F5344CB8AC3E}">
        <p14:creationId xmlns:p14="http://schemas.microsoft.com/office/powerpoint/2010/main" val="3832644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4</a:t>
            </a:fld>
            <a:endParaRPr lang="en-US"/>
          </a:p>
        </p:txBody>
      </p:sp>
    </p:spTree>
    <p:extLst>
      <p:ext uri="{BB962C8B-B14F-4D97-AF65-F5344CB8AC3E}">
        <p14:creationId xmlns:p14="http://schemas.microsoft.com/office/powerpoint/2010/main" val="464894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5</a:t>
            </a:fld>
            <a:endParaRPr lang="en-US"/>
          </a:p>
        </p:txBody>
      </p:sp>
    </p:spTree>
    <p:extLst>
      <p:ext uri="{BB962C8B-B14F-4D97-AF65-F5344CB8AC3E}">
        <p14:creationId xmlns:p14="http://schemas.microsoft.com/office/powerpoint/2010/main" val="1628627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6</a:t>
            </a:fld>
            <a:endParaRPr lang="en-US"/>
          </a:p>
        </p:txBody>
      </p:sp>
    </p:spTree>
    <p:extLst>
      <p:ext uri="{BB962C8B-B14F-4D97-AF65-F5344CB8AC3E}">
        <p14:creationId xmlns:p14="http://schemas.microsoft.com/office/powerpoint/2010/main" val="185601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7</a:t>
            </a:fld>
            <a:endParaRPr lang="en-US"/>
          </a:p>
        </p:txBody>
      </p:sp>
    </p:spTree>
    <p:extLst>
      <p:ext uri="{BB962C8B-B14F-4D97-AF65-F5344CB8AC3E}">
        <p14:creationId xmlns:p14="http://schemas.microsoft.com/office/powerpoint/2010/main" val="4011473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8</a:t>
            </a:fld>
            <a:endParaRPr lang="en-US"/>
          </a:p>
        </p:txBody>
      </p:sp>
    </p:spTree>
    <p:extLst>
      <p:ext uri="{BB962C8B-B14F-4D97-AF65-F5344CB8AC3E}">
        <p14:creationId xmlns:p14="http://schemas.microsoft.com/office/powerpoint/2010/main" val="3913330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C9DDF8-CCC2-43BD-8ADC-C174B63167A3}" type="slidenum">
              <a:rPr lang="en-US" smtClean="0"/>
              <a:t>9</a:t>
            </a:fld>
            <a:endParaRPr lang="en-US"/>
          </a:p>
        </p:txBody>
      </p:sp>
    </p:spTree>
    <p:extLst>
      <p:ext uri="{BB962C8B-B14F-4D97-AF65-F5344CB8AC3E}">
        <p14:creationId xmlns:p14="http://schemas.microsoft.com/office/powerpoint/2010/main" val="1192078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79B37CF-E284-4969-A213-76C050A4FE96}" type="datetime1">
              <a:rPr lang="en-US" smtClean="0"/>
              <a:t>8/17/2020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0378933-B4C2-4FAB-AF28-C69DF51449B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352486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C0F30A-D5E9-4D90-892D-3AE4D7F5B604}" type="datetime1">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3518055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0EBE9C-E3B7-4AA1-BEFB-BB72DA5AA2D6}" type="datetime1">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18391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14FFCF-A2E3-4F99-8BD5-41937ABACBC9}" type="datetime1">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3127633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30C5D0-0863-44C0-82E4-4AD027E5D82E}" type="datetime1">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2560825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6BAC84-EA8E-431E-A1B9-10883B1BF192}" type="datetime1">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2247071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FFB64D-5530-4EF1-BD12-4B49B8F70BD3}" type="datetime1">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2712587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E0414E-01C6-4ACC-BEBB-AC676F6572F2}" type="datetime1">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2960562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67593D-6894-42D3-9588-F4BA7FA01AA4}" type="datetime1">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4099047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4A0837-F369-448A-9545-AC62284A74B7}" type="datetime1">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6352274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65BC41-650B-42ED-B5B6-A94391947226}" type="datetime1">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2217029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1E8DDB5-F840-4A8C-A844-E5EBFE93EB36}" type="datetime1">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1159284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F1B568-80CC-4CF0-919E-96CA0FB5DAF3}" type="datetime1">
              <a:rPr lang="en-US" smtClean="0"/>
              <a:t>8/17/2020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2959898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30C4335-62F9-42D0-8BFC-256BCFDFB3BE}" type="datetime1">
              <a:rPr lang="en-US" smtClean="0"/>
              <a:t>8/17/2020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3576959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F4701A8-A3F6-4F4C-90F9-FB107E859819}" type="datetime1">
              <a:rPr lang="en-US" smtClean="0"/>
              <a:t>8/17/2020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3618801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04BF70-3F57-480B-85B4-DCC237F8AE07}" type="datetime1">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1472081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28B3B3-417E-4363-A123-0FD7E63DEFFB}" type="datetime1">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378933-B4C2-4FAB-AF28-C69DF51449B4}" type="slidenum">
              <a:rPr lang="en-US" smtClean="0"/>
              <a:t>‹#›</a:t>
            </a:fld>
            <a:endParaRPr lang="en-US"/>
          </a:p>
        </p:txBody>
      </p:sp>
    </p:spTree>
    <p:extLst>
      <p:ext uri="{BB962C8B-B14F-4D97-AF65-F5344CB8AC3E}">
        <p14:creationId xmlns:p14="http://schemas.microsoft.com/office/powerpoint/2010/main" val="3504791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93CA60E-7A18-4AA6-9A77-908520B1BC22}" type="datetime1">
              <a:rPr lang="en-US" smtClean="0"/>
              <a:t>8/17/2020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0378933-B4C2-4FAB-AF28-C69DF51449B4}" type="slidenum">
              <a:rPr lang="en-US" smtClean="0"/>
              <a:t>‹#›</a:t>
            </a:fld>
            <a:endParaRPr lang="en-US"/>
          </a:p>
        </p:txBody>
      </p:sp>
    </p:spTree>
    <p:extLst>
      <p:ext uri="{BB962C8B-B14F-4D97-AF65-F5344CB8AC3E}">
        <p14:creationId xmlns:p14="http://schemas.microsoft.com/office/powerpoint/2010/main" val="33750182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iming>
    <p:tnLst>
      <p:par>
        <p:cTn id="1" dur="indefinite" restart="never" nodeType="tmRoot"/>
      </p:par>
    </p:tnLst>
  </p:timing>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8000"/>
                    </a14:imgEffect>
                    <a14:imgEffect>
                      <a14:saturation sat="4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64514" y="595774"/>
            <a:ext cx="7197726" cy="794120"/>
          </a:xfrm>
          <a:solidFill>
            <a:schemeClr val="bg2"/>
          </a:solidFill>
        </p:spPr>
        <p:txBody>
          <a:bodyPr>
            <a:normAutofit/>
          </a:bodyPr>
          <a:lstStyle/>
          <a:p>
            <a:pPr algn="ctr"/>
            <a:r>
              <a:rPr lang="en-US" smtClean="0">
                <a:solidFill>
                  <a:srgbClr val="FFFF00"/>
                </a:solidFill>
                <a:latin typeface="Times New Roman" panose="02020603050405020304" pitchFamily="18" charset="0"/>
                <a:cs typeface="Times New Roman" panose="02020603050405020304" pitchFamily="18" charset="0"/>
              </a:rPr>
              <a:t>CÔNG NGHỆ PHẦN MỀM</a:t>
            </a:r>
            <a:endParaRPr lang="en-US">
              <a:solidFill>
                <a:srgbClr val="FFFF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2E895974-393D-4809-94C9-50CB94748633}"/>
              </a:ext>
            </a:extLst>
          </p:cNvPr>
          <p:cNvPicPr>
            <a:picLocks noChangeAspect="1"/>
          </p:cNvPicPr>
          <p:nvPr/>
        </p:nvPicPr>
        <p:blipFill>
          <a:blip r:embed="rId5"/>
          <a:stretch>
            <a:fillRect/>
          </a:stretch>
        </p:blipFill>
        <p:spPr>
          <a:xfrm>
            <a:off x="5306127" y="1569598"/>
            <a:ext cx="1714500" cy="1733550"/>
          </a:xfrm>
          <a:prstGeom prst="flowChartConnector">
            <a:avLst/>
          </a:prstGeom>
        </p:spPr>
      </p:pic>
      <p:sp>
        <p:nvSpPr>
          <p:cNvPr id="10" name="TextBox 9"/>
          <p:cNvSpPr txBox="1"/>
          <p:nvPr/>
        </p:nvSpPr>
        <p:spPr>
          <a:xfrm>
            <a:off x="1424538" y="3482852"/>
            <a:ext cx="9326881" cy="2677656"/>
          </a:xfrm>
          <a:prstGeom prst="rect">
            <a:avLst/>
          </a:prstGeom>
          <a:solidFill>
            <a:schemeClr val="bg2"/>
          </a:solidFill>
        </p:spPr>
        <p:txBody>
          <a:bodyPr wrap="square" rtlCol="0">
            <a:spAutoFit/>
          </a:bodyPr>
          <a:lstStyle/>
          <a:p>
            <a:pPr algn="ctr"/>
            <a:r>
              <a:rPr lang="en-US" sz="2400" b="1" u="sng" smtClean="0">
                <a:solidFill>
                  <a:srgbClr val="FFFF00"/>
                </a:solidFill>
                <a:latin typeface="Times New Roman" panose="02020603050405020304" pitchFamily="18" charset="0"/>
                <a:cs typeface="Times New Roman" panose="02020603050405020304" pitchFamily="18" charset="0"/>
              </a:rPr>
              <a:t>ĐỀ TÀI </a:t>
            </a:r>
            <a:r>
              <a:rPr lang="en-US" sz="2400" b="1" smtClean="0">
                <a:solidFill>
                  <a:srgbClr val="FFFF00"/>
                </a:solidFill>
                <a:latin typeface="Times New Roman" panose="02020603050405020304" pitchFamily="18" charset="0"/>
                <a:cs typeface="Times New Roman" panose="02020603050405020304" pitchFamily="18" charset="0"/>
              </a:rPr>
              <a:t>:</a:t>
            </a:r>
            <a:r>
              <a:rPr lang="en-US" sz="2400" b="1" i="1">
                <a:solidFill>
                  <a:srgbClr val="FFFF00"/>
                </a:solidFill>
                <a:latin typeface="Times New Roman" panose="02020603050405020304" pitchFamily="18" charset="0"/>
                <a:cs typeface="Times New Roman" panose="02020603050405020304" pitchFamily="18" charset="0"/>
              </a:rPr>
              <a:t> </a:t>
            </a:r>
            <a:r>
              <a:rPr lang="en-US" sz="2400" b="1" i="1" smtClean="0">
                <a:solidFill>
                  <a:srgbClr val="FFFF00"/>
                </a:solidFill>
                <a:latin typeface="Times New Roman" panose="02020603050405020304" pitchFamily="18" charset="0"/>
                <a:cs typeface="Times New Roman" panose="02020603050405020304" pitchFamily="18" charset="0"/>
              </a:rPr>
              <a:t>QUẢN LÝ MUA BÁN LINH KIỆN ĐIỆN TỬ</a:t>
            </a:r>
            <a:endParaRPr lang="en-US" sz="2400" smtClean="0">
              <a:solidFill>
                <a:srgbClr val="FFFF00"/>
              </a:solidFill>
              <a:latin typeface="Times New Roman" panose="02020603050405020304" pitchFamily="18" charset="0"/>
              <a:cs typeface="Times New Roman" panose="02020603050405020304" pitchFamily="18" charset="0"/>
            </a:endParaRPr>
          </a:p>
          <a:p>
            <a:pPr algn="ctr"/>
            <a:r>
              <a:rPr lang="en-US" u="sng" err="1" smtClean="0">
                <a:solidFill>
                  <a:srgbClr val="FFFF00"/>
                </a:solidFill>
                <a:latin typeface="Times New Roman" panose="02020603050405020304" pitchFamily="18" charset="0"/>
                <a:cs typeface="Times New Roman" panose="02020603050405020304" pitchFamily="18" charset="0"/>
              </a:rPr>
              <a:t>Giáo</a:t>
            </a:r>
            <a:r>
              <a:rPr lang="en-US" u="sng" smtClean="0">
                <a:solidFill>
                  <a:srgbClr val="FFFF00"/>
                </a:solidFill>
                <a:latin typeface="Times New Roman" panose="02020603050405020304" pitchFamily="18" charset="0"/>
                <a:cs typeface="Times New Roman" panose="02020603050405020304" pitchFamily="18" charset="0"/>
              </a:rPr>
              <a:t> </a:t>
            </a:r>
            <a:r>
              <a:rPr lang="en-US" u="sng" err="1" smtClean="0">
                <a:solidFill>
                  <a:srgbClr val="FFFF00"/>
                </a:solidFill>
                <a:latin typeface="Times New Roman" panose="02020603050405020304" pitchFamily="18" charset="0"/>
                <a:cs typeface="Times New Roman" panose="02020603050405020304" pitchFamily="18" charset="0"/>
              </a:rPr>
              <a:t>viên</a:t>
            </a:r>
            <a:r>
              <a:rPr lang="en-US" u="sng" smtClean="0">
                <a:solidFill>
                  <a:srgbClr val="FFFF00"/>
                </a:solidFill>
                <a:latin typeface="Times New Roman" panose="02020603050405020304" pitchFamily="18" charset="0"/>
                <a:cs typeface="Times New Roman" panose="02020603050405020304" pitchFamily="18" charset="0"/>
              </a:rPr>
              <a:t> </a:t>
            </a:r>
            <a:r>
              <a:rPr lang="en-US" u="sng" err="1" smtClean="0">
                <a:solidFill>
                  <a:srgbClr val="FFFF00"/>
                </a:solidFill>
                <a:latin typeface="Times New Roman" panose="02020603050405020304" pitchFamily="18" charset="0"/>
                <a:cs typeface="Times New Roman" panose="02020603050405020304" pitchFamily="18" charset="0"/>
              </a:rPr>
              <a:t>hướng</a:t>
            </a:r>
            <a:r>
              <a:rPr lang="en-US" u="sng" smtClean="0">
                <a:solidFill>
                  <a:srgbClr val="FFFF00"/>
                </a:solidFill>
                <a:latin typeface="Times New Roman" panose="02020603050405020304" pitchFamily="18" charset="0"/>
                <a:cs typeface="Times New Roman" panose="02020603050405020304" pitchFamily="18" charset="0"/>
              </a:rPr>
              <a:t> </a:t>
            </a:r>
            <a:r>
              <a:rPr lang="en-US" u="sng" err="1" smtClean="0">
                <a:solidFill>
                  <a:srgbClr val="FFFF00"/>
                </a:solidFill>
                <a:latin typeface="Times New Roman" panose="02020603050405020304" pitchFamily="18" charset="0"/>
                <a:cs typeface="Times New Roman" panose="02020603050405020304" pitchFamily="18" charset="0"/>
              </a:rPr>
              <a:t>dẫn</a:t>
            </a:r>
            <a:r>
              <a:rPr lang="en-US" u="sng" smtClean="0">
                <a:solidFill>
                  <a:srgbClr val="FFFF00"/>
                </a:solidFill>
                <a:latin typeface="Times New Roman" panose="02020603050405020304" pitchFamily="18" charset="0"/>
                <a:cs typeface="Times New Roman" panose="02020603050405020304" pitchFamily="18" charset="0"/>
              </a:rPr>
              <a:t>:</a:t>
            </a:r>
            <a:r>
              <a:rPr lang="en-US">
                <a:solidFill>
                  <a:srgbClr val="FFFF00"/>
                </a:solidFill>
                <a:latin typeface="Times New Roman" panose="02020603050405020304" pitchFamily="18" charset="0"/>
                <a:cs typeface="Times New Roman" panose="02020603050405020304" pitchFamily="18" charset="0"/>
              </a:rPr>
              <a:t> </a:t>
            </a:r>
            <a:r>
              <a:rPr lang="en-US" smtClean="0">
                <a:solidFill>
                  <a:srgbClr val="FFFF00"/>
                </a:solidFill>
                <a:latin typeface="Times New Roman" panose="02020603050405020304" pitchFamily="18" charset="0"/>
                <a:cs typeface="Times New Roman" panose="02020603050405020304" pitchFamily="18" charset="0"/>
              </a:rPr>
              <a:t>Mạnh Thiên Lý</a:t>
            </a:r>
          </a:p>
          <a:p>
            <a:pPr algn="ctr"/>
            <a:endParaRPr lang="en-US">
              <a:solidFill>
                <a:srgbClr val="FFFF00"/>
              </a:solidFill>
              <a:latin typeface="Times New Roman" panose="02020603050405020304" pitchFamily="18" charset="0"/>
              <a:cs typeface="Times New Roman" panose="02020603050405020304" pitchFamily="18" charset="0"/>
            </a:endParaRPr>
          </a:p>
          <a:p>
            <a:pPr algn="ctr">
              <a:lnSpc>
                <a:spcPct val="150000"/>
              </a:lnSpc>
            </a:pPr>
            <a:r>
              <a:rPr lang="en-US" u="sng" err="1" smtClean="0">
                <a:solidFill>
                  <a:srgbClr val="FFFF00"/>
                </a:solidFill>
                <a:latin typeface="Times New Roman" panose="02020603050405020304" pitchFamily="18" charset="0"/>
                <a:cs typeface="Times New Roman" panose="02020603050405020304" pitchFamily="18" charset="0"/>
              </a:rPr>
              <a:t>Thành</a:t>
            </a:r>
            <a:r>
              <a:rPr lang="en-US" u="sng" smtClean="0">
                <a:solidFill>
                  <a:srgbClr val="FFFF00"/>
                </a:solidFill>
                <a:latin typeface="Times New Roman" panose="02020603050405020304" pitchFamily="18" charset="0"/>
                <a:cs typeface="Times New Roman" panose="02020603050405020304" pitchFamily="18" charset="0"/>
              </a:rPr>
              <a:t> </a:t>
            </a:r>
            <a:r>
              <a:rPr lang="en-US" u="sng" err="1" smtClean="0">
                <a:solidFill>
                  <a:srgbClr val="FFFF00"/>
                </a:solidFill>
                <a:latin typeface="Times New Roman" panose="02020603050405020304" pitchFamily="18" charset="0"/>
                <a:cs typeface="Times New Roman" panose="02020603050405020304" pitchFamily="18" charset="0"/>
              </a:rPr>
              <a:t>viên</a:t>
            </a:r>
            <a:r>
              <a:rPr lang="en-US" u="sng" smtClean="0">
                <a:solidFill>
                  <a:srgbClr val="FFFF00"/>
                </a:solidFill>
                <a:latin typeface="Times New Roman" panose="02020603050405020304" pitchFamily="18" charset="0"/>
                <a:cs typeface="Times New Roman" panose="02020603050405020304" pitchFamily="18" charset="0"/>
              </a:rPr>
              <a:t> </a:t>
            </a:r>
            <a:r>
              <a:rPr lang="en-US" u="sng" err="1" smtClean="0">
                <a:solidFill>
                  <a:srgbClr val="FFFF00"/>
                </a:solidFill>
                <a:latin typeface="Times New Roman" panose="02020603050405020304" pitchFamily="18" charset="0"/>
                <a:cs typeface="Times New Roman" panose="02020603050405020304" pitchFamily="18" charset="0"/>
              </a:rPr>
              <a:t>nhóm</a:t>
            </a:r>
            <a:r>
              <a:rPr lang="en-US" u="sng" smtClean="0">
                <a:solidFill>
                  <a:srgbClr val="FFFF00"/>
                </a:solidFill>
                <a:latin typeface="Times New Roman" panose="02020603050405020304" pitchFamily="18" charset="0"/>
                <a:cs typeface="Times New Roman" panose="02020603050405020304" pitchFamily="18" charset="0"/>
              </a:rPr>
              <a:t>:</a:t>
            </a:r>
            <a:r>
              <a:rPr lang="en-US" smtClean="0">
                <a:solidFill>
                  <a:srgbClr val="FFFF00"/>
                </a:solidFill>
                <a:latin typeface="Times New Roman" panose="02020603050405020304" pitchFamily="18" charset="0"/>
                <a:cs typeface="Times New Roman" panose="02020603050405020304" pitchFamily="18" charset="0"/>
              </a:rPr>
              <a:t> Trần Tấn Tính</a:t>
            </a:r>
          </a:p>
          <a:p>
            <a:pPr algn="ctr">
              <a:lnSpc>
                <a:spcPct val="150000"/>
              </a:lnSpc>
            </a:pPr>
            <a:r>
              <a:rPr lang="en-US" smtClean="0">
                <a:solidFill>
                  <a:srgbClr val="FFFF00"/>
                </a:solidFill>
                <a:latin typeface="Times New Roman" panose="02020603050405020304" pitchFamily="18" charset="0"/>
                <a:cs typeface="Times New Roman" panose="02020603050405020304" pitchFamily="18" charset="0"/>
              </a:rPr>
              <a:t>                                    Phạm Đức Thông</a:t>
            </a:r>
            <a:r>
              <a:rPr lang="en-US" smtClean="0">
                <a:latin typeface="Times New Roman" panose="02020603050405020304" pitchFamily="18" charset="0"/>
                <a:cs typeface="Times New Roman" panose="02020603050405020304" pitchFamily="18" charset="0"/>
              </a:rPr>
              <a:t> </a:t>
            </a:r>
          </a:p>
          <a:p>
            <a:pPr algn="ctr">
              <a:lnSpc>
                <a:spcPct val="150000"/>
              </a:lnSpc>
            </a:pPr>
            <a:r>
              <a:rPr lang="en-US">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                           </a:t>
            </a:r>
            <a:r>
              <a:rPr lang="en-US">
                <a:solidFill>
                  <a:srgbClr val="FFFF00"/>
                </a:solidFill>
                <a:latin typeface="Times New Roman" panose="02020603050405020304" pitchFamily="18" charset="0"/>
                <a:cs typeface="Times New Roman" panose="02020603050405020304" pitchFamily="18" charset="0"/>
              </a:rPr>
              <a:t>Hứa Tôn Đạt </a:t>
            </a:r>
          </a:p>
          <a:p>
            <a:pPr algn="ctr">
              <a:lnSpc>
                <a:spcPct val="150000"/>
              </a:lnSpc>
            </a:pPr>
            <a:r>
              <a:rPr lang="en-US">
                <a:solidFill>
                  <a:srgbClr val="FFFF00"/>
                </a:solidFill>
                <a:latin typeface="Times New Roman" panose="02020603050405020304" pitchFamily="18" charset="0"/>
                <a:cs typeface="Times New Roman" panose="02020603050405020304" pitchFamily="18" charset="0"/>
              </a:rPr>
              <a:t>                                  Trần Hoàng Anh      </a:t>
            </a:r>
          </a:p>
        </p:txBody>
      </p:sp>
    </p:spTree>
    <p:extLst>
      <p:ext uri="{BB962C8B-B14F-4D97-AF65-F5344CB8AC3E}">
        <p14:creationId xmlns:p14="http://schemas.microsoft.com/office/powerpoint/2010/main" val="29478046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1600438"/>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3"/>
            </a:pPr>
            <a:r>
              <a:rPr lang="vi-VN" sz="2000" b="1" u="sng" smtClean="0">
                <a:latin typeface="+mj-lt"/>
              </a:rPr>
              <a:t>Khảo </a:t>
            </a:r>
            <a:r>
              <a:rPr lang="vi-VN" sz="2000" b="1" u="sng">
                <a:latin typeface="+mj-lt"/>
              </a:rPr>
              <a:t>sát hệ </a:t>
            </a:r>
            <a:r>
              <a:rPr lang="vi-VN" sz="2000" b="1" u="sng" smtClean="0">
                <a:latin typeface="+mj-lt"/>
              </a:rPr>
              <a:t>thống</a:t>
            </a:r>
            <a:endParaRPr lang="en-US" sz="2000" b="1" u="sng">
              <a:latin typeface="+mj-lt"/>
            </a:endParaRPr>
          </a:p>
          <a:p>
            <a:pPr lvl="0"/>
            <a:endParaRPr lang="en-US" sz="2000" b="1" u="sng" smtClean="0">
              <a:latin typeface="+mj-lt"/>
              <a:cs typeface="Times New Roman" panose="02020603050405020304" pitchFamily="18" charset="0"/>
            </a:endParaRPr>
          </a:p>
          <a:p>
            <a:pPr marL="457200" indent="-457200">
              <a:buFont typeface="+mj-lt"/>
              <a:buAutoNum type="arabicPeriod" startAt="3"/>
            </a:pPr>
            <a:r>
              <a:rPr lang="vi-VN" sz="2000" b="1" smtClean="0">
                <a:latin typeface="+mj-lt"/>
              </a:rPr>
              <a:t> </a:t>
            </a:r>
            <a:r>
              <a:rPr lang="en-US" sz="2000" b="1" smtClean="0">
                <a:latin typeface="Times New Roman" panose="02020603050405020304" pitchFamily="18" charset="0"/>
                <a:cs typeface="Times New Roman" panose="02020603050405020304" pitchFamily="18" charset="0"/>
              </a:rPr>
              <a:t>Các biểu mẫu liên quan</a:t>
            </a:r>
            <a:endParaRPr lang="en-US" sz="2000" b="1">
              <a:latin typeface="Times New Roman" panose="02020603050405020304" pitchFamily="18" charset="0"/>
              <a:cs typeface="Times New Roman" panose="02020603050405020304" pitchFamily="18" charset="0"/>
            </a:endParaRPr>
          </a:p>
          <a:p>
            <a:endParaRPr lang="en-US" sz="2000">
              <a:latin typeface="+mj-lt"/>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10</a:t>
            </a:fld>
            <a:endParaRPr lang="en-US"/>
          </a:p>
        </p:txBody>
      </p:sp>
      <p:pic>
        <p:nvPicPr>
          <p:cNvPr id="5" name="Picture 4" descr="Không có mô tả."/>
          <p:cNvPicPr/>
          <p:nvPr/>
        </p:nvPicPr>
        <p:blipFill rotWithShape="1">
          <a:blip r:embed="rId3">
            <a:extLst>
              <a:ext uri="{28A0092B-C50C-407E-A947-70E740481C1C}">
                <a14:useLocalDpi xmlns:a14="http://schemas.microsoft.com/office/drawing/2010/main" val="0"/>
              </a:ext>
            </a:extLst>
          </a:blip>
          <a:srcRect t="1855" b="1855"/>
          <a:stretch/>
        </p:blipFill>
        <p:spPr bwMode="auto">
          <a:xfrm rot="16200000">
            <a:off x="3930189" y="417986"/>
            <a:ext cx="4168054" cy="74920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78678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1600438"/>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3"/>
            </a:pPr>
            <a:r>
              <a:rPr lang="vi-VN" sz="2000" b="1" u="sng" smtClean="0">
                <a:latin typeface="+mj-lt"/>
              </a:rPr>
              <a:t>Khảo </a:t>
            </a:r>
            <a:r>
              <a:rPr lang="vi-VN" sz="2000" b="1" u="sng">
                <a:latin typeface="+mj-lt"/>
              </a:rPr>
              <a:t>sát hệ </a:t>
            </a:r>
            <a:r>
              <a:rPr lang="vi-VN" sz="2000" b="1" u="sng" smtClean="0">
                <a:latin typeface="+mj-lt"/>
              </a:rPr>
              <a:t>thống</a:t>
            </a:r>
            <a:endParaRPr lang="en-US" sz="2000" b="1" u="sng">
              <a:latin typeface="+mj-lt"/>
            </a:endParaRPr>
          </a:p>
          <a:p>
            <a:pPr lvl="0"/>
            <a:endParaRPr lang="en-US" sz="2000" b="1" u="sng" smtClean="0">
              <a:latin typeface="+mj-lt"/>
              <a:cs typeface="Times New Roman" panose="02020603050405020304" pitchFamily="18" charset="0"/>
            </a:endParaRPr>
          </a:p>
          <a:p>
            <a:pPr marL="457200" indent="-457200">
              <a:buFont typeface="+mj-lt"/>
              <a:buAutoNum type="arabicPeriod" startAt="3"/>
            </a:pPr>
            <a:r>
              <a:rPr lang="vi-VN" sz="2000" b="1" smtClean="0">
                <a:latin typeface="+mj-lt"/>
              </a:rPr>
              <a:t> </a:t>
            </a:r>
            <a:r>
              <a:rPr lang="en-US" sz="2000" b="1" smtClean="0">
                <a:latin typeface="Times New Roman" panose="02020603050405020304" pitchFamily="18" charset="0"/>
                <a:cs typeface="Times New Roman" panose="02020603050405020304" pitchFamily="18" charset="0"/>
              </a:rPr>
              <a:t>Các biểu mẫu liên quan</a:t>
            </a:r>
            <a:endParaRPr lang="en-US" sz="2000" b="1">
              <a:latin typeface="Times New Roman" panose="02020603050405020304" pitchFamily="18" charset="0"/>
              <a:cs typeface="Times New Roman" panose="02020603050405020304" pitchFamily="18" charset="0"/>
            </a:endParaRPr>
          </a:p>
          <a:p>
            <a:endParaRPr lang="en-US" sz="2000">
              <a:latin typeface="+mj-lt"/>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11</a:t>
            </a:fld>
            <a:endParaRPr lang="en-US"/>
          </a:p>
        </p:txBody>
      </p:sp>
      <p:pic>
        <p:nvPicPr>
          <p:cNvPr id="6" name="Picture 5" descr="In phiếu xuất kho"/>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1940" y="1789043"/>
            <a:ext cx="4727685" cy="4996758"/>
          </a:xfrm>
          <a:prstGeom prst="rect">
            <a:avLst/>
          </a:prstGeom>
          <a:noFill/>
          <a:ln>
            <a:noFill/>
          </a:ln>
        </p:spPr>
      </p:pic>
    </p:spTree>
    <p:extLst>
      <p:ext uri="{BB962C8B-B14F-4D97-AF65-F5344CB8AC3E}">
        <p14:creationId xmlns:p14="http://schemas.microsoft.com/office/powerpoint/2010/main" val="1925261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1600438"/>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3"/>
            </a:pPr>
            <a:r>
              <a:rPr lang="vi-VN" sz="2000" b="1" u="sng" smtClean="0">
                <a:latin typeface="+mj-lt"/>
              </a:rPr>
              <a:t>Khảo </a:t>
            </a:r>
            <a:r>
              <a:rPr lang="vi-VN" sz="2000" b="1" u="sng">
                <a:latin typeface="+mj-lt"/>
              </a:rPr>
              <a:t>sát hệ </a:t>
            </a:r>
            <a:r>
              <a:rPr lang="vi-VN" sz="2000" b="1" u="sng" smtClean="0">
                <a:latin typeface="+mj-lt"/>
              </a:rPr>
              <a:t>thống</a:t>
            </a:r>
            <a:endParaRPr lang="en-US" sz="2000" b="1" u="sng">
              <a:latin typeface="+mj-lt"/>
            </a:endParaRPr>
          </a:p>
          <a:p>
            <a:pPr lvl="0"/>
            <a:endParaRPr lang="en-US" sz="2000" b="1" u="sng" smtClean="0">
              <a:latin typeface="+mj-lt"/>
              <a:cs typeface="Times New Roman" panose="02020603050405020304" pitchFamily="18" charset="0"/>
            </a:endParaRPr>
          </a:p>
          <a:p>
            <a:pPr marL="457200" indent="-457200">
              <a:buFont typeface="+mj-lt"/>
              <a:buAutoNum type="arabicPeriod" startAt="3"/>
            </a:pPr>
            <a:r>
              <a:rPr lang="vi-VN" sz="2000" b="1" smtClean="0">
                <a:latin typeface="+mj-lt"/>
              </a:rPr>
              <a:t> </a:t>
            </a:r>
            <a:r>
              <a:rPr lang="en-US" sz="2000" b="1" smtClean="0">
                <a:latin typeface="Times New Roman" panose="02020603050405020304" pitchFamily="18" charset="0"/>
                <a:cs typeface="Times New Roman" panose="02020603050405020304" pitchFamily="18" charset="0"/>
              </a:rPr>
              <a:t>Các biểu mẫu liên quan</a:t>
            </a:r>
            <a:endParaRPr lang="en-US" sz="2000" b="1">
              <a:latin typeface="Times New Roman" panose="02020603050405020304" pitchFamily="18" charset="0"/>
              <a:cs typeface="Times New Roman" panose="02020603050405020304" pitchFamily="18" charset="0"/>
            </a:endParaRPr>
          </a:p>
          <a:p>
            <a:endParaRPr lang="en-US" sz="2000">
              <a:latin typeface="+mj-lt"/>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12</a:t>
            </a:fld>
            <a:endParaRPr lang="en-US"/>
          </a:p>
        </p:txBody>
      </p:sp>
      <p:pic>
        <p:nvPicPr>
          <p:cNvPr id="6" name="Picture 5" descr="In phiếu nhập kho"/>
          <p:cNvPicPr/>
          <p:nvPr/>
        </p:nvPicPr>
        <p:blipFill>
          <a:blip r:embed="rId3">
            <a:extLst>
              <a:ext uri="{28A0092B-C50C-407E-A947-70E740481C1C}">
                <a14:useLocalDpi xmlns:a14="http://schemas.microsoft.com/office/drawing/2010/main" val="0"/>
              </a:ext>
            </a:extLst>
          </a:blip>
          <a:srcRect/>
          <a:stretch>
            <a:fillRect/>
          </a:stretch>
        </p:blipFill>
        <p:spPr bwMode="auto">
          <a:xfrm>
            <a:off x="4442791" y="1714072"/>
            <a:ext cx="4890051" cy="4959626"/>
          </a:xfrm>
          <a:prstGeom prst="rect">
            <a:avLst/>
          </a:prstGeom>
          <a:noFill/>
          <a:ln>
            <a:noFill/>
          </a:ln>
        </p:spPr>
      </p:pic>
    </p:spTree>
    <p:extLst>
      <p:ext uri="{BB962C8B-B14F-4D97-AF65-F5344CB8AC3E}">
        <p14:creationId xmlns:p14="http://schemas.microsoft.com/office/powerpoint/2010/main" val="285834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1600438"/>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4"/>
            </a:pPr>
            <a:r>
              <a:rPr lang="en-US" sz="2000" b="1" u="sng" smtClean="0">
                <a:latin typeface="Times New Roman" panose="02020603050405020304" pitchFamily="18" charset="0"/>
                <a:cs typeface="Times New Roman" panose="02020603050405020304" pitchFamily="18" charset="0"/>
              </a:rPr>
              <a:t>Phân tích hệ thống</a:t>
            </a:r>
          </a:p>
          <a:p>
            <a:pPr lvl="0"/>
            <a:endParaRPr lang="en-US" sz="2000" b="1" u="sng"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vi-VN" sz="2000" b="1" smtClean="0"/>
              <a:t> </a:t>
            </a:r>
            <a:r>
              <a:rPr lang="en-US" sz="2000" b="1" smtClean="0">
                <a:latin typeface="Times New Roman" panose="02020603050405020304" pitchFamily="18" charset="0"/>
                <a:cs typeface="Times New Roman" panose="02020603050405020304" pitchFamily="18" charset="0"/>
              </a:rPr>
              <a:t>Sơ đồ UC nghiệp vụ</a:t>
            </a:r>
            <a:endParaRPr lang="en-US" sz="2000" b="1">
              <a:latin typeface="Times New Roman" panose="02020603050405020304" pitchFamily="18" charset="0"/>
              <a:cs typeface="Times New Roman" panose="02020603050405020304" pitchFamily="18" charset="0"/>
            </a:endParaRPr>
          </a:p>
          <a:p>
            <a:endParaRPr lang="en-US" sz="2000" smtClean="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13</a:t>
            </a:fld>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799009" y="2196548"/>
            <a:ext cx="8120243" cy="4154555"/>
          </a:xfrm>
          <a:prstGeom prst="rect">
            <a:avLst/>
          </a:prstGeom>
        </p:spPr>
      </p:pic>
    </p:spTree>
    <p:extLst>
      <p:ext uri="{BB962C8B-B14F-4D97-AF65-F5344CB8AC3E}">
        <p14:creationId xmlns:p14="http://schemas.microsoft.com/office/powerpoint/2010/main" val="296669140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14</a:t>
            </a:fld>
            <a:endParaRPr lang="en-US"/>
          </a:p>
        </p:txBody>
      </p:sp>
      <p:pic>
        <p:nvPicPr>
          <p:cNvPr id="2" name="Picture 1"/>
          <p:cNvPicPr>
            <a:picLocks noChangeAspect="1"/>
          </p:cNvPicPr>
          <p:nvPr/>
        </p:nvPicPr>
        <p:blipFill>
          <a:blip r:embed="rId3"/>
          <a:stretch>
            <a:fillRect/>
          </a:stretch>
        </p:blipFill>
        <p:spPr>
          <a:xfrm>
            <a:off x="2528888" y="561598"/>
            <a:ext cx="7591425" cy="5686425"/>
          </a:xfrm>
          <a:prstGeom prst="rect">
            <a:avLst/>
          </a:prstGeom>
        </p:spPr>
      </p:pic>
    </p:spTree>
    <p:extLst>
      <p:ext uri="{BB962C8B-B14F-4D97-AF65-F5344CB8AC3E}">
        <p14:creationId xmlns:p14="http://schemas.microsoft.com/office/powerpoint/2010/main" val="3626951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378933-B4C2-4FAB-AF28-C69DF51449B4}" type="slidenum">
              <a:rPr lang="en-US" smtClean="0"/>
              <a:t>15</a:t>
            </a:fld>
            <a:endParaRPr lang="en-US"/>
          </a:p>
        </p:txBody>
      </p:sp>
      <p:pic>
        <p:nvPicPr>
          <p:cNvPr id="5" name="Picture 4"/>
          <p:cNvPicPr>
            <a:picLocks noChangeAspect="1"/>
          </p:cNvPicPr>
          <p:nvPr/>
        </p:nvPicPr>
        <p:blipFill>
          <a:blip r:embed="rId2"/>
          <a:stretch>
            <a:fillRect/>
          </a:stretch>
        </p:blipFill>
        <p:spPr>
          <a:xfrm>
            <a:off x="2434025" y="765314"/>
            <a:ext cx="7832035" cy="4990794"/>
          </a:xfrm>
          <a:prstGeom prst="rect">
            <a:avLst/>
          </a:prstGeom>
        </p:spPr>
      </p:pic>
    </p:spTree>
    <p:extLst>
      <p:ext uri="{BB962C8B-B14F-4D97-AF65-F5344CB8AC3E}">
        <p14:creationId xmlns:p14="http://schemas.microsoft.com/office/powerpoint/2010/main" val="3954776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16</a:t>
            </a:fld>
            <a:endParaRPr lang="en-US"/>
          </a:p>
        </p:txBody>
      </p:sp>
      <p:pic>
        <p:nvPicPr>
          <p:cNvPr id="3" name="Picture 2"/>
          <p:cNvPicPr>
            <a:picLocks noChangeAspect="1"/>
          </p:cNvPicPr>
          <p:nvPr/>
        </p:nvPicPr>
        <p:blipFill>
          <a:blip r:embed="rId2"/>
          <a:stretch>
            <a:fillRect/>
          </a:stretch>
        </p:blipFill>
        <p:spPr>
          <a:xfrm>
            <a:off x="2270340" y="791748"/>
            <a:ext cx="7891479" cy="5267739"/>
          </a:xfrm>
          <a:prstGeom prst="rect">
            <a:avLst/>
          </a:prstGeom>
        </p:spPr>
      </p:pic>
    </p:spTree>
    <p:extLst>
      <p:ext uri="{BB962C8B-B14F-4D97-AF65-F5344CB8AC3E}">
        <p14:creationId xmlns:p14="http://schemas.microsoft.com/office/powerpoint/2010/main" val="35431803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17</a:t>
            </a:fld>
            <a:endParaRPr lang="en-US"/>
          </a:p>
        </p:txBody>
      </p:sp>
      <p:pic>
        <p:nvPicPr>
          <p:cNvPr id="3" name="Picture 2"/>
          <p:cNvPicPr>
            <a:picLocks noChangeAspect="1"/>
          </p:cNvPicPr>
          <p:nvPr/>
        </p:nvPicPr>
        <p:blipFill>
          <a:blip r:embed="rId2"/>
          <a:stretch>
            <a:fillRect/>
          </a:stretch>
        </p:blipFill>
        <p:spPr>
          <a:xfrm>
            <a:off x="2419350" y="1576387"/>
            <a:ext cx="7353300" cy="3705225"/>
          </a:xfrm>
          <a:prstGeom prst="rect">
            <a:avLst/>
          </a:prstGeom>
        </p:spPr>
      </p:pic>
    </p:spTree>
    <p:extLst>
      <p:ext uri="{BB962C8B-B14F-4D97-AF65-F5344CB8AC3E}">
        <p14:creationId xmlns:p14="http://schemas.microsoft.com/office/powerpoint/2010/main" val="32572476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18</a:t>
            </a:fld>
            <a:endParaRPr lang="en-US"/>
          </a:p>
        </p:txBody>
      </p:sp>
      <p:pic>
        <p:nvPicPr>
          <p:cNvPr id="3" name="Picture 2"/>
          <p:cNvPicPr>
            <a:picLocks noChangeAspect="1"/>
          </p:cNvPicPr>
          <p:nvPr/>
        </p:nvPicPr>
        <p:blipFill>
          <a:blip r:embed="rId2"/>
          <a:stretch>
            <a:fillRect/>
          </a:stretch>
        </p:blipFill>
        <p:spPr>
          <a:xfrm>
            <a:off x="2100262" y="800100"/>
            <a:ext cx="7991475" cy="5257800"/>
          </a:xfrm>
          <a:prstGeom prst="rect">
            <a:avLst/>
          </a:prstGeom>
        </p:spPr>
      </p:pic>
    </p:spTree>
    <p:extLst>
      <p:ext uri="{BB962C8B-B14F-4D97-AF65-F5344CB8AC3E}">
        <p14:creationId xmlns:p14="http://schemas.microsoft.com/office/powerpoint/2010/main" val="6130583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19</a:t>
            </a:fld>
            <a:endParaRPr lang="en-US"/>
          </a:p>
        </p:txBody>
      </p:sp>
      <p:pic>
        <p:nvPicPr>
          <p:cNvPr id="3" name="Picture 2"/>
          <p:cNvPicPr>
            <a:picLocks noChangeAspect="1"/>
          </p:cNvPicPr>
          <p:nvPr/>
        </p:nvPicPr>
        <p:blipFill>
          <a:blip r:embed="rId2"/>
          <a:stretch>
            <a:fillRect/>
          </a:stretch>
        </p:blipFill>
        <p:spPr>
          <a:xfrm>
            <a:off x="2328862" y="619125"/>
            <a:ext cx="7534275" cy="5619750"/>
          </a:xfrm>
          <a:prstGeom prst="rect">
            <a:avLst/>
          </a:prstGeom>
        </p:spPr>
      </p:pic>
    </p:spTree>
    <p:extLst>
      <p:ext uri="{BB962C8B-B14F-4D97-AF65-F5344CB8AC3E}">
        <p14:creationId xmlns:p14="http://schemas.microsoft.com/office/powerpoint/2010/main" val="34498664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4760" y="513532"/>
            <a:ext cx="11025768" cy="6217087"/>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a:pPr>
            <a:r>
              <a:rPr lang="en-US" sz="2000" b="1" u="sng" smtClean="0">
                <a:latin typeface="Times New Roman" panose="02020603050405020304" pitchFamily="18" charset="0"/>
                <a:cs typeface="Times New Roman" panose="02020603050405020304" pitchFamily="18" charset="0"/>
              </a:rPr>
              <a:t>Giới thiệu </a:t>
            </a:r>
            <a:endParaRPr lang="en-US" sz="2000" b="1" u="sng">
              <a:latin typeface="Times New Roman" panose="02020603050405020304" pitchFamily="18" charset="0"/>
              <a:cs typeface="Times New Roman" panose="02020603050405020304" pitchFamily="18" charset="0"/>
            </a:endParaRPr>
          </a:p>
          <a:p>
            <a:pPr lvl="0"/>
            <a:endParaRPr lang="en-US" sz="2000" b="1" u="sng" smtClean="0">
              <a:latin typeface="Times New Roman" panose="02020603050405020304" pitchFamily="18" charset="0"/>
              <a:cs typeface="Times New Roman" panose="02020603050405020304" pitchFamily="18" charset="0"/>
            </a:endParaRPr>
          </a:p>
          <a:p>
            <a:pPr algn="just"/>
            <a:r>
              <a:rPr lang="en-US" sz="2000" smtClean="0">
                <a:latin typeface="+mj-lt"/>
              </a:rPr>
              <a:t>   </a:t>
            </a:r>
            <a:r>
              <a:rPr lang="vi-VN" sz="2000" smtClean="0">
                <a:latin typeface="+mj-lt"/>
              </a:rPr>
              <a:t>Ngày </a:t>
            </a:r>
            <a:r>
              <a:rPr lang="vi-VN" sz="2000">
                <a:latin typeface="+mj-lt"/>
              </a:rPr>
              <a:t>nay, công nghệ thông tin ngày càng phát triển </a:t>
            </a:r>
            <a:endParaRPr lang="en-US" sz="2000" smtClean="0">
              <a:latin typeface="+mj-lt"/>
            </a:endParaRPr>
          </a:p>
          <a:p>
            <a:pPr algn="just"/>
            <a:r>
              <a:rPr lang="vi-VN" sz="2000" smtClean="0">
                <a:latin typeface="+mj-lt"/>
              </a:rPr>
              <a:t>thì nhu </a:t>
            </a:r>
            <a:r>
              <a:rPr lang="vi-VN" sz="2000">
                <a:latin typeface="+mj-lt"/>
              </a:rPr>
              <a:t>cầu cuộc sống cũng như việc ứng dụng công </a:t>
            </a:r>
            <a:endParaRPr lang="en-US" sz="2000" smtClean="0">
              <a:latin typeface="+mj-lt"/>
            </a:endParaRPr>
          </a:p>
          <a:p>
            <a:pPr algn="just"/>
            <a:r>
              <a:rPr lang="vi-VN" sz="2000" smtClean="0">
                <a:latin typeface="+mj-lt"/>
              </a:rPr>
              <a:t>nghệ thông </a:t>
            </a:r>
            <a:r>
              <a:rPr lang="vi-VN" sz="2000">
                <a:latin typeface="+mj-lt"/>
              </a:rPr>
              <a:t>tin vào công việc của con người được </a:t>
            </a:r>
            <a:r>
              <a:rPr lang="vi-VN" sz="2000" smtClean="0">
                <a:latin typeface="+mj-lt"/>
              </a:rPr>
              <a:t>phát</a:t>
            </a:r>
            <a:endParaRPr lang="en-US" sz="2000" smtClean="0">
              <a:latin typeface="+mj-lt"/>
            </a:endParaRPr>
          </a:p>
          <a:p>
            <a:pPr algn="just"/>
            <a:r>
              <a:rPr lang="vi-VN" sz="2000" smtClean="0">
                <a:latin typeface="+mj-lt"/>
              </a:rPr>
              <a:t>triển mạnh </a:t>
            </a:r>
            <a:r>
              <a:rPr lang="vi-VN" sz="2000">
                <a:latin typeface="+mj-lt"/>
              </a:rPr>
              <a:t>mẽ và ngày càng đa dạng hơn, đặc biệt vấn </a:t>
            </a:r>
            <a:endParaRPr lang="en-US" sz="2000" smtClean="0">
              <a:latin typeface="+mj-lt"/>
            </a:endParaRPr>
          </a:p>
          <a:p>
            <a:pPr algn="just"/>
            <a:r>
              <a:rPr lang="vi-VN" sz="2000" smtClean="0">
                <a:latin typeface="+mj-lt"/>
              </a:rPr>
              <a:t>đề quản </a:t>
            </a:r>
            <a:r>
              <a:rPr lang="vi-VN" sz="2000">
                <a:latin typeface="+mj-lt"/>
              </a:rPr>
              <a:t>lý đang được mọi người quan tâm và phát triển</a:t>
            </a:r>
            <a:r>
              <a:rPr lang="vi-VN" sz="2000" smtClean="0">
                <a:latin typeface="+mj-lt"/>
              </a:rPr>
              <a:t>.</a:t>
            </a:r>
            <a:endParaRPr lang="en-US" sz="2000" smtClean="0">
              <a:latin typeface="+mj-lt"/>
            </a:endParaRPr>
          </a:p>
          <a:p>
            <a:pPr algn="just"/>
            <a:r>
              <a:rPr lang="vi-VN" sz="2000" smtClean="0">
                <a:latin typeface="+mj-lt"/>
              </a:rPr>
              <a:t>Nhiều </a:t>
            </a:r>
            <a:r>
              <a:rPr lang="vi-VN" sz="2000">
                <a:latin typeface="+mj-lt"/>
              </a:rPr>
              <a:t>công nghệ sử dụng mới được áp dụng </a:t>
            </a:r>
            <a:r>
              <a:rPr lang="vi-VN" sz="2000" smtClean="0">
                <a:latin typeface="+mj-lt"/>
              </a:rPr>
              <a:t>hàng</a:t>
            </a:r>
            <a:r>
              <a:rPr lang="en-US" sz="2000">
                <a:latin typeface="+mj-lt"/>
              </a:rPr>
              <a:t> </a:t>
            </a:r>
            <a:r>
              <a:rPr lang="vi-VN" sz="2000" smtClean="0">
                <a:latin typeface="+mj-lt"/>
              </a:rPr>
              <a:t>ngày,</a:t>
            </a:r>
            <a:endParaRPr lang="en-US" sz="2000" smtClean="0">
              <a:latin typeface="+mj-lt"/>
            </a:endParaRPr>
          </a:p>
          <a:p>
            <a:pPr algn="just"/>
            <a:r>
              <a:rPr lang="vi-VN" sz="2000" smtClean="0">
                <a:latin typeface="+mj-lt"/>
              </a:rPr>
              <a:t>cũng </a:t>
            </a:r>
            <a:r>
              <a:rPr lang="vi-VN" sz="2000">
                <a:latin typeface="+mj-lt"/>
              </a:rPr>
              <a:t>như đưa phần mềm vào quản lý ngày càng được </a:t>
            </a:r>
            <a:endParaRPr lang="en-US" sz="2000" smtClean="0">
              <a:latin typeface="+mj-lt"/>
            </a:endParaRPr>
          </a:p>
          <a:p>
            <a:pPr algn="just"/>
            <a:r>
              <a:rPr lang="vi-VN" sz="2000" smtClean="0">
                <a:latin typeface="+mj-lt"/>
              </a:rPr>
              <a:t>trực </a:t>
            </a:r>
            <a:r>
              <a:rPr lang="vi-VN" sz="2000">
                <a:latin typeface="+mj-lt"/>
              </a:rPr>
              <a:t>quan và sinh động hơn với người sử dụng, nhằm </a:t>
            </a:r>
            <a:endParaRPr lang="en-US" sz="2000" smtClean="0">
              <a:latin typeface="+mj-lt"/>
            </a:endParaRPr>
          </a:p>
          <a:p>
            <a:pPr algn="just"/>
            <a:r>
              <a:rPr lang="vi-VN" sz="2000" smtClean="0">
                <a:latin typeface="+mj-lt"/>
              </a:rPr>
              <a:t>phụ </a:t>
            </a:r>
            <a:r>
              <a:rPr lang="vi-VN" sz="2000">
                <a:latin typeface="+mj-lt"/>
              </a:rPr>
              <a:t>vụ như cầu truyền thông của con người, hoạt động </a:t>
            </a:r>
            <a:endParaRPr lang="en-US" sz="2000" smtClean="0">
              <a:latin typeface="+mj-lt"/>
            </a:endParaRPr>
          </a:p>
          <a:p>
            <a:pPr algn="just"/>
            <a:r>
              <a:rPr lang="vi-VN" sz="2000" smtClean="0">
                <a:latin typeface="+mj-lt"/>
              </a:rPr>
              <a:t>kinh </a:t>
            </a:r>
            <a:r>
              <a:rPr lang="vi-VN" sz="2000">
                <a:latin typeface="+mj-lt"/>
              </a:rPr>
              <a:t>doanh thiết bị điện tử ngày càng phát triển mạnh mẽ trong xu hướng bán lẻ của các doanh nghiệp. Hiện nay, đa số các của hàng thiết bị điện tử điều chưa có phần mềm quản lý, các phương phát quản lý đều được thực hiện một cách thủ công chủ yếu bằng ghi chép sổ sách... nhằm giảm thao tác thủ công, mang lại tính chính xác và hiệu quả cao trong công tác quản lý hoạt động kinh doanh. Với mục tiêu trên thì trọng tâm của đề tài này sẽ đi sau nghiên cứu và phát triển phần mềm “Quản lý cửa hàng mua bán thiết bị điện tử”. Là một đề tài mang tính thực tế và đáp ứng được nhu cầu trong công tác quản lý. Để đáp ứng được nhu cầu cho việc quản lý của hàng dể dàng và thuận tiện...Vì vậy mà nhóm em đã chọn đề tài này để phát triển phần mềm của mình</a:t>
            </a:r>
            <a:r>
              <a:rPr lang="vi-VN" sz="2000" smtClean="0">
                <a:latin typeface="+mj-lt"/>
              </a:rPr>
              <a:t>.</a:t>
            </a:r>
            <a:endParaRPr lang="en-US" sz="2000">
              <a:latin typeface="+mj-lt"/>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2</a:t>
            </a:fld>
            <a:endParaRPr lang="en-US"/>
          </a:p>
        </p:txBody>
      </p:sp>
      <p:pic>
        <p:nvPicPr>
          <p:cNvPr id="1026" name="Picture 2" descr="No photo description available."/>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490252" y="1481992"/>
            <a:ext cx="4989443" cy="2699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47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1000"/>
                                        <p:tgtEl>
                                          <p:spTgt spid="4">
                                            <p:txEl>
                                              <p:pRg st="3" end="3"/>
                                            </p:txEl>
                                          </p:spTgt>
                                        </p:tgtEl>
                                      </p:cBhvr>
                                    </p:animEffect>
                                    <p:anim calcmode="lin" valueType="num">
                                      <p:cBhvr>
                                        <p:cTn id="1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1000"/>
                                        <p:tgtEl>
                                          <p:spTgt spid="4">
                                            <p:txEl>
                                              <p:pRg st="4" end="4"/>
                                            </p:txEl>
                                          </p:spTgt>
                                        </p:tgtEl>
                                      </p:cBhvr>
                                    </p:animEffect>
                                    <p:anim calcmode="lin" valueType="num">
                                      <p:cBhvr>
                                        <p:cTn id="1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1000"/>
                                        <p:tgtEl>
                                          <p:spTgt spid="4">
                                            <p:txEl>
                                              <p:pRg st="5" end="5"/>
                                            </p:txEl>
                                          </p:spTgt>
                                        </p:tgtEl>
                                      </p:cBhvr>
                                    </p:animEffect>
                                    <p:anim calcmode="lin" valueType="num">
                                      <p:cBhvr>
                                        <p:cTn id="24"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1000"/>
                                        <p:tgtEl>
                                          <p:spTgt spid="4">
                                            <p:txEl>
                                              <p:pRg st="6" end="6"/>
                                            </p:txEl>
                                          </p:spTgt>
                                        </p:tgtEl>
                                      </p:cBhvr>
                                    </p:animEffect>
                                    <p:anim calcmode="lin" valueType="num">
                                      <p:cBhvr>
                                        <p:cTn id="2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6" end="6"/>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1000"/>
                                        <p:tgtEl>
                                          <p:spTgt spid="4">
                                            <p:txEl>
                                              <p:pRg st="7" end="7"/>
                                            </p:txEl>
                                          </p:spTgt>
                                        </p:tgtEl>
                                      </p:cBhvr>
                                    </p:animEffect>
                                    <p:anim calcmode="lin" valueType="num">
                                      <p:cBhvr>
                                        <p:cTn id="34"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1000"/>
                                        <p:tgtEl>
                                          <p:spTgt spid="4">
                                            <p:txEl>
                                              <p:pRg st="8" end="8"/>
                                            </p:txEl>
                                          </p:spTgt>
                                        </p:tgtEl>
                                      </p:cBhvr>
                                    </p:animEffect>
                                    <p:anim calcmode="lin" valueType="num">
                                      <p:cBhvr>
                                        <p:cTn id="39"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8" end="8"/>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1000"/>
                                        <p:tgtEl>
                                          <p:spTgt spid="4">
                                            <p:txEl>
                                              <p:pRg st="9" end="9"/>
                                            </p:txEl>
                                          </p:spTgt>
                                        </p:tgtEl>
                                      </p:cBhvr>
                                    </p:animEffect>
                                    <p:anim calcmode="lin" valueType="num">
                                      <p:cBhvr>
                                        <p:cTn id="44"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
                                            <p:txEl>
                                              <p:pRg st="10" end="10"/>
                                            </p:txEl>
                                          </p:spTgt>
                                        </p:tgtEl>
                                        <p:attrNameLst>
                                          <p:attrName>style.visibility</p:attrName>
                                        </p:attrNameLst>
                                      </p:cBhvr>
                                      <p:to>
                                        <p:strVal val="visible"/>
                                      </p:to>
                                    </p:set>
                                    <p:animEffect transition="in" filter="fade">
                                      <p:cBhvr>
                                        <p:cTn id="48" dur="1000"/>
                                        <p:tgtEl>
                                          <p:spTgt spid="4">
                                            <p:txEl>
                                              <p:pRg st="10" end="10"/>
                                            </p:txEl>
                                          </p:spTgt>
                                        </p:tgtEl>
                                      </p:cBhvr>
                                    </p:animEffect>
                                    <p:anim calcmode="lin" valueType="num">
                                      <p:cBhvr>
                                        <p:cTn id="49"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4">
                                            <p:txEl>
                                              <p:pRg st="11" end="11"/>
                                            </p:txEl>
                                          </p:spTgt>
                                        </p:tgtEl>
                                        <p:attrNameLst>
                                          <p:attrName>style.visibility</p:attrName>
                                        </p:attrNameLst>
                                      </p:cBhvr>
                                      <p:to>
                                        <p:strVal val="visible"/>
                                      </p:to>
                                    </p:set>
                                    <p:animEffect transition="in" filter="fade">
                                      <p:cBhvr>
                                        <p:cTn id="53" dur="1000"/>
                                        <p:tgtEl>
                                          <p:spTgt spid="4">
                                            <p:txEl>
                                              <p:pRg st="11" end="11"/>
                                            </p:txEl>
                                          </p:spTgt>
                                        </p:tgtEl>
                                      </p:cBhvr>
                                    </p:animEffect>
                                    <p:anim calcmode="lin" valueType="num">
                                      <p:cBhvr>
                                        <p:cTn id="54"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fade">
                                      <p:cBhvr>
                                        <p:cTn id="58" dur="1000"/>
                                        <p:tgtEl>
                                          <p:spTgt spid="4">
                                            <p:txEl>
                                              <p:pRg st="12" end="12"/>
                                            </p:txEl>
                                          </p:spTgt>
                                        </p:tgtEl>
                                      </p:cBhvr>
                                    </p:animEffect>
                                    <p:anim calcmode="lin" valueType="num">
                                      <p:cBhvr>
                                        <p:cTn id="59"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20</a:t>
            </a:fld>
            <a:endParaRPr lang="en-US"/>
          </a:p>
        </p:txBody>
      </p:sp>
      <p:pic>
        <p:nvPicPr>
          <p:cNvPr id="3" name="Picture 2"/>
          <p:cNvPicPr>
            <a:picLocks noChangeAspect="1"/>
          </p:cNvPicPr>
          <p:nvPr/>
        </p:nvPicPr>
        <p:blipFill>
          <a:blip r:embed="rId2"/>
          <a:stretch>
            <a:fillRect/>
          </a:stretch>
        </p:blipFill>
        <p:spPr>
          <a:xfrm>
            <a:off x="2514600" y="771525"/>
            <a:ext cx="7162800" cy="5314950"/>
          </a:xfrm>
          <a:prstGeom prst="rect">
            <a:avLst/>
          </a:prstGeom>
        </p:spPr>
      </p:pic>
    </p:spTree>
    <p:extLst>
      <p:ext uri="{BB962C8B-B14F-4D97-AF65-F5344CB8AC3E}">
        <p14:creationId xmlns:p14="http://schemas.microsoft.com/office/powerpoint/2010/main" val="3429360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21</a:t>
            </a:fld>
            <a:endParaRPr lang="en-US"/>
          </a:p>
        </p:txBody>
      </p:sp>
      <p:pic>
        <p:nvPicPr>
          <p:cNvPr id="4" name="Picture 3"/>
          <p:cNvPicPr>
            <a:picLocks noChangeAspect="1"/>
          </p:cNvPicPr>
          <p:nvPr/>
        </p:nvPicPr>
        <p:blipFill>
          <a:blip r:embed="rId2"/>
          <a:stretch>
            <a:fillRect/>
          </a:stretch>
        </p:blipFill>
        <p:spPr>
          <a:xfrm>
            <a:off x="2613991" y="318535"/>
            <a:ext cx="6899205" cy="6201533"/>
          </a:xfrm>
          <a:prstGeom prst="rect">
            <a:avLst/>
          </a:prstGeom>
        </p:spPr>
      </p:pic>
    </p:spTree>
    <p:extLst>
      <p:ext uri="{BB962C8B-B14F-4D97-AF65-F5344CB8AC3E}">
        <p14:creationId xmlns:p14="http://schemas.microsoft.com/office/powerpoint/2010/main" val="34950254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22</a:t>
            </a:fld>
            <a:endParaRPr lang="en-US"/>
          </a:p>
        </p:txBody>
      </p:sp>
      <p:pic>
        <p:nvPicPr>
          <p:cNvPr id="3" name="Picture 2"/>
          <p:cNvPicPr>
            <a:picLocks noChangeAspect="1"/>
          </p:cNvPicPr>
          <p:nvPr/>
        </p:nvPicPr>
        <p:blipFill>
          <a:blip r:embed="rId2"/>
          <a:stretch>
            <a:fillRect/>
          </a:stretch>
        </p:blipFill>
        <p:spPr>
          <a:xfrm>
            <a:off x="2576512" y="1095375"/>
            <a:ext cx="7038975" cy="4667250"/>
          </a:xfrm>
          <a:prstGeom prst="rect">
            <a:avLst/>
          </a:prstGeom>
        </p:spPr>
      </p:pic>
    </p:spTree>
    <p:extLst>
      <p:ext uri="{BB962C8B-B14F-4D97-AF65-F5344CB8AC3E}">
        <p14:creationId xmlns:p14="http://schemas.microsoft.com/office/powerpoint/2010/main" val="38704289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23</a:t>
            </a:fld>
            <a:endParaRPr lang="en-US"/>
          </a:p>
        </p:txBody>
      </p:sp>
      <p:pic>
        <p:nvPicPr>
          <p:cNvPr id="3" name="Picture 2"/>
          <p:cNvPicPr>
            <a:picLocks noChangeAspect="1"/>
          </p:cNvPicPr>
          <p:nvPr/>
        </p:nvPicPr>
        <p:blipFill>
          <a:blip r:embed="rId2"/>
          <a:stretch>
            <a:fillRect/>
          </a:stretch>
        </p:blipFill>
        <p:spPr>
          <a:xfrm>
            <a:off x="2428875" y="671512"/>
            <a:ext cx="7334250" cy="5514975"/>
          </a:xfrm>
          <a:prstGeom prst="rect">
            <a:avLst/>
          </a:prstGeom>
        </p:spPr>
      </p:pic>
    </p:spTree>
    <p:extLst>
      <p:ext uri="{BB962C8B-B14F-4D97-AF65-F5344CB8AC3E}">
        <p14:creationId xmlns:p14="http://schemas.microsoft.com/office/powerpoint/2010/main" val="32885703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24</a:t>
            </a:fld>
            <a:endParaRPr lang="en-US"/>
          </a:p>
        </p:txBody>
      </p:sp>
      <p:pic>
        <p:nvPicPr>
          <p:cNvPr id="3" name="Picture 2"/>
          <p:cNvPicPr>
            <a:picLocks noChangeAspect="1"/>
          </p:cNvPicPr>
          <p:nvPr/>
        </p:nvPicPr>
        <p:blipFill>
          <a:blip r:embed="rId2"/>
          <a:stretch>
            <a:fillRect/>
          </a:stretch>
        </p:blipFill>
        <p:spPr>
          <a:xfrm>
            <a:off x="2286000" y="971550"/>
            <a:ext cx="7620000" cy="4914900"/>
          </a:xfrm>
          <a:prstGeom prst="rect">
            <a:avLst/>
          </a:prstGeom>
        </p:spPr>
      </p:pic>
    </p:spTree>
    <p:extLst>
      <p:ext uri="{BB962C8B-B14F-4D97-AF65-F5344CB8AC3E}">
        <p14:creationId xmlns:p14="http://schemas.microsoft.com/office/powerpoint/2010/main" val="1459932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25</a:t>
            </a:fld>
            <a:endParaRPr lang="en-US"/>
          </a:p>
        </p:txBody>
      </p:sp>
      <p:pic>
        <p:nvPicPr>
          <p:cNvPr id="3" name="Picture 2"/>
          <p:cNvPicPr>
            <a:picLocks noChangeAspect="1"/>
          </p:cNvPicPr>
          <p:nvPr/>
        </p:nvPicPr>
        <p:blipFill>
          <a:blip r:embed="rId2"/>
          <a:stretch>
            <a:fillRect/>
          </a:stretch>
        </p:blipFill>
        <p:spPr>
          <a:xfrm>
            <a:off x="2586037" y="719137"/>
            <a:ext cx="7019925" cy="5419725"/>
          </a:xfrm>
          <a:prstGeom prst="rect">
            <a:avLst/>
          </a:prstGeom>
        </p:spPr>
      </p:pic>
    </p:spTree>
    <p:extLst>
      <p:ext uri="{BB962C8B-B14F-4D97-AF65-F5344CB8AC3E}">
        <p14:creationId xmlns:p14="http://schemas.microsoft.com/office/powerpoint/2010/main" val="10884596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26</a:t>
            </a:fld>
            <a:endParaRPr lang="en-US"/>
          </a:p>
        </p:txBody>
      </p:sp>
      <p:pic>
        <p:nvPicPr>
          <p:cNvPr id="3" name="Picture 2"/>
          <p:cNvPicPr>
            <a:picLocks noChangeAspect="1"/>
          </p:cNvPicPr>
          <p:nvPr/>
        </p:nvPicPr>
        <p:blipFill>
          <a:blip r:embed="rId2"/>
          <a:stretch>
            <a:fillRect/>
          </a:stretch>
        </p:blipFill>
        <p:spPr>
          <a:xfrm>
            <a:off x="2333625" y="295275"/>
            <a:ext cx="7524750" cy="6267450"/>
          </a:xfrm>
          <a:prstGeom prst="rect">
            <a:avLst/>
          </a:prstGeom>
        </p:spPr>
      </p:pic>
    </p:spTree>
    <p:extLst>
      <p:ext uri="{BB962C8B-B14F-4D97-AF65-F5344CB8AC3E}">
        <p14:creationId xmlns:p14="http://schemas.microsoft.com/office/powerpoint/2010/main" val="30829433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27</a:t>
            </a:fld>
            <a:endParaRPr lang="en-US"/>
          </a:p>
        </p:txBody>
      </p:sp>
      <p:pic>
        <p:nvPicPr>
          <p:cNvPr id="3" name="Picture 2"/>
          <p:cNvPicPr>
            <a:picLocks noChangeAspect="1"/>
          </p:cNvPicPr>
          <p:nvPr/>
        </p:nvPicPr>
        <p:blipFill>
          <a:blip r:embed="rId2"/>
          <a:stretch>
            <a:fillRect/>
          </a:stretch>
        </p:blipFill>
        <p:spPr>
          <a:xfrm>
            <a:off x="2671762" y="1052512"/>
            <a:ext cx="6848475" cy="4752975"/>
          </a:xfrm>
          <a:prstGeom prst="rect">
            <a:avLst/>
          </a:prstGeom>
        </p:spPr>
      </p:pic>
    </p:spTree>
    <p:extLst>
      <p:ext uri="{BB962C8B-B14F-4D97-AF65-F5344CB8AC3E}">
        <p14:creationId xmlns:p14="http://schemas.microsoft.com/office/powerpoint/2010/main" val="4240725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28</a:t>
            </a:fld>
            <a:endParaRPr lang="en-US"/>
          </a:p>
        </p:txBody>
      </p:sp>
      <p:pic>
        <p:nvPicPr>
          <p:cNvPr id="3" name="Picture 2"/>
          <p:cNvPicPr>
            <a:picLocks noChangeAspect="1"/>
          </p:cNvPicPr>
          <p:nvPr/>
        </p:nvPicPr>
        <p:blipFill>
          <a:blip r:embed="rId2"/>
          <a:stretch>
            <a:fillRect/>
          </a:stretch>
        </p:blipFill>
        <p:spPr>
          <a:xfrm>
            <a:off x="2171700" y="785812"/>
            <a:ext cx="7848600" cy="5286375"/>
          </a:xfrm>
          <a:prstGeom prst="rect">
            <a:avLst/>
          </a:prstGeom>
        </p:spPr>
      </p:pic>
    </p:spTree>
    <p:extLst>
      <p:ext uri="{BB962C8B-B14F-4D97-AF65-F5344CB8AC3E}">
        <p14:creationId xmlns:p14="http://schemas.microsoft.com/office/powerpoint/2010/main" val="9939555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29</a:t>
            </a:fld>
            <a:endParaRPr lang="en-US"/>
          </a:p>
        </p:txBody>
      </p:sp>
      <p:pic>
        <p:nvPicPr>
          <p:cNvPr id="3" name="Picture 2"/>
          <p:cNvPicPr>
            <a:picLocks noChangeAspect="1"/>
          </p:cNvPicPr>
          <p:nvPr/>
        </p:nvPicPr>
        <p:blipFill>
          <a:blip r:embed="rId2"/>
          <a:stretch>
            <a:fillRect/>
          </a:stretch>
        </p:blipFill>
        <p:spPr>
          <a:xfrm>
            <a:off x="2347912" y="381000"/>
            <a:ext cx="7496175" cy="6096000"/>
          </a:xfrm>
          <a:prstGeom prst="rect">
            <a:avLst/>
          </a:prstGeom>
        </p:spPr>
      </p:pic>
    </p:spTree>
    <p:extLst>
      <p:ext uri="{BB962C8B-B14F-4D97-AF65-F5344CB8AC3E}">
        <p14:creationId xmlns:p14="http://schemas.microsoft.com/office/powerpoint/2010/main" val="3014904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5601533"/>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2"/>
            </a:pPr>
            <a:r>
              <a:rPr lang="vi-VN" sz="2000" b="1" u="sng" smtClean="0">
                <a:latin typeface="Times New Roman" panose="02020603050405020304" pitchFamily="18" charset="0"/>
                <a:cs typeface="Times New Roman" panose="02020603050405020304" pitchFamily="18" charset="0"/>
              </a:rPr>
              <a:t>Mục </a:t>
            </a:r>
            <a:r>
              <a:rPr lang="vi-VN" sz="2000" b="1" u="sng">
                <a:latin typeface="Times New Roman" panose="02020603050405020304" pitchFamily="18" charset="0"/>
                <a:cs typeface="Times New Roman" panose="02020603050405020304" pitchFamily="18" charset="0"/>
              </a:rPr>
              <a:t>tiêu và phạm vi đề </a:t>
            </a:r>
            <a:r>
              <a:rPr lang="vi-VN" sz="2000" b="1" u="sng" smtClean="0">
                <a:latin typeface="Times New Roman" panose="02020603050405020304" pitchFamily="18" charset="0"/>
                <a:cs typeface="Times New Roman" panose="02020603050405020304" pitchFamily="18" charset="0"/>
              </a:rPr>
              <a:t>tài</a:t>
            </a:r>
            <a:endParaRPr lang="en-US" sz="2000" b="1" u="sng" smtClean="0">
              <a:latin typeface="Times New Roman" panose="02020603050405020304" pitchFamily="18" charset="0"/>
              <a:cs typeface="Times New Roman" panose="02020603050405020304" pitchFamily="18" charset="0"/>
            </a:endParaRPr>
          </a:p>
          <a:p>
            <a:pPr lvl="0"/>
            <a:endParaRPr lang="en-US" sz="2000" b="1" u="sng"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vi-VN" sz="2000" b="1" smtClean="0"/>
              <a:t> </a:t>
            </a:r>
            <a:r>
              <a:rPr lang="vi-VN" sz="2000" b="1">
                <a:latin typeface="+mj-lt"/>
              </a:rPr>
              <a:t>Mục tiêu</a:t>
            </a:r>
            <a:endParaRPr lang="en-US" sz="2000" b="1">
              <a:latin typeface="+mj-lt"/>
            </a:endParaRPr>
          </a:p>
          <a:p>
            <a:endParaRPr lang="en-US" sz="2000" smtClean="0">
              <a:latin typeface="Times New Roman" panose="02020603050405020304" pitchFamily="18" charset="0"/>
              <a:cs typeface="Times New Roman" panose="02020603050405020304" pitchFamily="18" charset="0"/>
            </a:endParaRPr>
          </a:p>
          <a:p>
            <a:pPr algn="just"/>
            <a:r>
              <a:rPr lang="en-US" sz="2000">
                <a:latin typeface="Times New Roman" panose="02020603050405020304" pitchFamily="18" charset="0"/>
                <a:cs typeface="Times New Roman" panose="02020603050405020304" pitchFamily="18" charset="0"/>
              </a:rPr>
              <a:t> </a:t>
            </a:r>
            <a:r>
              <a:rPr lang="vi-VN" sz="2000">
                <a:latin typeface="+mj-lt"/>
              </a:rPr>
              <a:t>Dựa vào những kiến thức đã học từ môn học Phân Tích Thiết Kế Hệ Thống Thông Tin, phân tích hệ thống </a:t>
            </a:r>
            <a:r>
              <a:rPr lang="en-US" sz="2000">
                <a:latin typeface="+mj-lt"/>
              </a:rPr>
              <a:t>cửa hàng mua bán phụ kiện điện tử</a:t>
            </a:r>
            <a:r>
              <a:rPr lang="vi-VN" sz="2000">
                <a:latin typeface="+mj-lt"/>
              </a:rPr>
              <a:t> nhằm mục đích tạo một hệ thống quản lý một </a:t>
            </a:r>
            <a:r>
              <a:rPr lang="en-US" sz="2000">
                <a:latin typeface="+mj-lt"/>
              </a:rPr>
              <a:t>cửa hàng</a:t>
            </a:r>
            <a:r>
              <a:rPr lang="vi-VN" sz="2000">
                <a:latin typeface="+mj-lt"/>
              </a:rPr>
              <a:t> bao gồm các chức năng</a:t>
            </a:r>
            <a:r>
              <a:rPr lang="vi-VN" sz="2000" smtClean="0">
                <a:latin typeface="+mj-lt"/>
              </a:rPr>
              <a:t>:</a:t>
            </a:r>
            <a:endParaRPr lang="en-US" sz="2000" smtClean="0">
              <a:latin typeface="+mj-lt"/>
            </a:endParaRPr>
          </a:p>
          <a:p>
            <a:endParaRPr lang="en-US" sz="2000">
              <a:latin typeface="+mj-lt"/>
            </a:endParaRPr>
          </a:p>
          <a:p>
            <a:r>
              <a:rPr lang="vi-VN" sz="2000">
                <a:latin typeface="+mj-lt"/>
              </a:rPr>
              <a:t>	+ Quản lý bán hàng.</a:t>
            </a:r>
            <a:endParaRPr lang="en-US" sz="2000">
              <a:latin typeface="+mj-lt"/>
            </a:endParaRPr>
          </a:p>
          <a:p>
            <a:r>
              <a:rPr lang="vi-VN" sz="2000">
                <a:latin typeface="+mj-lt"/>
              </a:rPr>
              <a:t>	+ Quản lý nhập hàng.</a:t>
            </a:r>
            <a:endParaRPr lang="en-US" sz="2000">
              <a:latin typeface="+mj-lt"/>
            </a:endParaRPr>
          </a:p>
          <a:p>
            <a:r>
              <a:rPr lang="vi-VN" sz="2000">
                <a:latin typeface="+mj-lt"/>
              </a:rPr>
              <a:t>	+ Quản lý đặt hàng với nhà cung cấp.</a:t>
            </a:r>
            <a:endParaRPr lang="en-US" sz="2000">
              <a:latin typeface="+mj-lt"/>
            </a:endParaRPr>
          </a:p>
          <a:p>
            <a:r>
              <a:rPr lang="vi-VN" sz="2000">
                <a:latin typeface="+mj-lt"/>
              </a:rPr>
              <a:t>	+ Quản lý nhân viên.</a:t>
            </a:r>
            <a:endParaRPr lang="en-US" sz="2000">
              <a:latin typeface="+mj-lt"/>
            </a:endParaRPr>
          </a:p>
          <a:p>
            <a:r>
              <a:rPr lang="vi-VN" sz="2000">
                <a:latin typeface="+mj-lt"/>
              </a:rPr>
              <a:t>	+ Quản lý hàng hóa.</a:t>
            </a:r>
            <a:endParaRPr lang="en-US" sz="2000">
              <a:latin typeface="+mj-lt"/>
            </a:endParaRPr>
          </a:p>
          <a:p>
            <a:r>
              <a:rPr lang="vi-VN" sz="2000">
                <a:latin typeface="+mj-lt"/>
              </a:rPr>
              <a:t>	+ Quản lý nhà cung cấp.</a:t>
            </a:r>
            <a:endParaRPr lang="en-US" sz="2000">
              <a:latin typeface="+mj-lt"/>
            </a:endParaRPr>
          </a:p>
          <a:p>
            <a:r>
              <a:rPr lang="en-US" sz="2000">
                <a:latin typeface="+mj-lt"/>
              </a:rPr>
              <a:t>	+ Quản lý bảo hành.</a:t>
            </a:r>
          </a:p>
          <a:p>
            <a:r>
              <a:rPr lang="vi-VN" sz="2000">
                <a:latin typeface="+mj-lt"/>
              </a:rPr>
              <a:t>	+ Thống kê hàng hóa.</a:t>
            </a:r>
            <a:endParaRPr lang="en-US" sz="2000">
              <a:latin typeface="+mj-lt"/>
            </a:endParaRPr>
          </a:p>
          <a:p>
            <a:pPr algn="just"/>
            <a:endParaRPr lang="en-US" sz="2000" smtClean="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3</a:t>
            </a:fld>
            <a:endParaRPr lang="en-US"/>
          </a:p>
        </p:txBody>
      </p:sp>
    </p:spTree>
    <p:extLst>
      <p:ext uri="{BB962C8B-B14F-4D97-AF65-F5344CB8AC3E}">
        <p14:creationId xmlns:p14="http://schemas.microsoft.com/office/powerpoint/2010/main" val="4208488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 calcmode="lin" valueType="num">
                                      <p:cBhvr additive="base">
                                        <p:cTn id="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anim calcmode="lin" valueType="num">
                                      <p:cBhvr additive="base">
                                        <p:cTn id="1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anim calcmode="lin" valueType="num">
                                      <p:cBhvr additive="base">
                                        <p:cTn id="1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anim calcmode="lin" valueType="num">
                                      <p:cBhvr additive="base">
                                        <p:cTn id="1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anim calcmode="lin" valueType="num">
                                      <p:cBhvr additive="base">
                                        <p:cTn id="2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anim calcmode="lin" valueType="num">
                                      <p:cBhvr additive="base">
                                        <p:cTn id="2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anim calcmode="lin" valueType="num">
                                      <p:cBhvr additive="base">
                                        <p:cTn id="31"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anim calcmode="lin" valueType="num">
                                      <p:cBhvr additive="base">
                                        <p:cTn id="35"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anim calcmode="lin" valueType="num">
                                      <p:cBhvr additive="base">
                                        <p:cTn id="39"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30</a:t>
            </a:fld>
            <a:endParaRPr lang="en-US"/>
          </a:p>
        </p:txBody>
      </p:sp>
      <p:pic>
        <p:nvPicPr>
          <p:cNvPr id="3" name="Picture 2"/>
          <p:cNvPicPr>
            <a:picLocks noChangeAspect="1"/>
          </p:cNvPicPr>
          <p:nvPr/>
        </p:nvPicPr>
        <p:blipFill>
          <a:blip r:embed="rId2"/>
          <a:stretch>
            <a:fillRect/>
          </a:stretch>
        </p:blipFill>
        <p:spPr>
          <a:xfrm>
            <a:off x="2176462" y="1057275"/>
            <a:ext cx="7839075" cy="4743450"/>
          </a:xfrm>
          <a:prstGeom prst="rect">
            <a:avLst/>
          </a:prstGeom>
        </p:spPr>
      </p:pic>
    </p:spTree>
    <p:extLst>
      <p:ext uri="{BB962C8B-B14F-4D97-AF65-F5344CB8AC3E}">
        <p14:creationId xmlns:p14="http://schemas.microsoft.com/office/powerpoint/2010/main" val="22161934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31</a:t>
            </a:fld>
            <a:endParaRPr lang="en-US"/>
          </a:p>
        </p:txBody>
      </p:sp>
      <p:pic>
        <p:nvPicPr>
          <p:cNvPr id="3" name="Picture 2"/>
          <p:cNvPicPr>
            <a:picLocks noChangeAspect="1"/>
          </p:cNvPicPr>
          <p:nvPr/>
        </p:nvPicPr>
        <p:blipFill>
          <a:blip r:embed="rId2"/>
          <a:stretch>
            <a:fillRect/>
          </a:stretch>
        </p:blipFill>
        <p:spPr>
          <a:xfrm>
            <a:off x="2195512" y="942975"/>
            <a:ext cx="7800975" cy="4972050"/>
          </a:xfrm>
          <a:prstGeom prst="rect">
            <a:avLst/>
          </a:prstGeom>
        </p:spPr>
      </p:pic>
    </p:spTree>
    <p:extLst>
      <p:ext uri="{BB962C8B-B14F-4D97-AF65-F5344CB8AC3E}">
        <p14:creationId xmlns:p14="http://schemas.microsoft.com/office/powerpoint/2010/main" val="32775559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32</a:t>
            </a:fld>
            <a:endParaRPr lang="en-US"/>
          </a:p>
        </p:txBody>
      </p:sp>
      <p:pic>
        <p:nvPicPr>
          <p:cNvPr id="3" name="Picture 2"/>
          <p:cNvPicPr>
            <a:picLocks noChangeAspect="1"/>
          </p:cNvPicPr>
          <p:nvPr/>
        </p:nvPicPr>
        <p:blipFill>
          <a:blip r:embed="rId2"/>
          <a:stretch>
            <a:fillRect/>
          </a:stretch>
        </p:blipFill>
        <p:spPr>
          <a:xfrm>
            <a:off x="2162175" y="781050"/>
            <a:ext cx="7867650" cy="5295900"/>
          </a:xfrm>
          <a:prstGeom prst="rect">
            <a:avLst/>
          </a:prstGeom>
        </p:spPr>
      </p:pic>
    </p:spTree>
    <p:extLst>
      <p:ext uri="{BB962C8B-B14F-4D97-AF65-F5344CB8AC3E}">
        <p14:creationId xmlns:p14="http://schemas.microsoft.com/office/powerpoint/2010/main" val="39874230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33</a:t>
            </a:fld>
            <a:endParaRPr lang="en-US"/>
          </a:p>
        </p:txBody>
      </p:sp>
      <p:pic>
        <p:nvPicPr>
          <p:cNvPr id="3" name="Picture 2"/>
          <p:cNvPicPr>
            <a:picLocks noChangeAspect="1"/>
          </p:cNvPicPr>
          <p:nvPr/>
        </p:nvPicPr>
        <p:blipFill>
          <a:blip r:embed="rId2"/>
          <a:stretch>
            <a:fillRect/>
          </a:stretch>
        </p:blipFill>
        <p:spPr>
          <a:xfrm>
            <a:off x="2314575" y="819150"/>
            <a:ext cx="7562850" cy="5219700"/>
          </a:xfrm>
          <a:prstGeom prst="rect">
            <a:avLst/>
          </a:prstGeom>
        </p:spPr>
      </p:pic>
    </p:spTree>
    <p:extLst>
      <p:ext uri="{BB962C8B-B14F-4D97-AF65-F5344CB8AC3E}">
        <p14:creationId xmlns:p14="http://schemas.microsoft.com/office/powerpoint/2010/main" val="32312198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1292662"/>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4"/>
            </a:pPr>
            <a:r>
              <a:rPr lang="en-US" sz="2000" b="1" u="sng" smtClean="0">
                <a:latin typeface="Times New Roman" panose="02020603050405020304" pitchFamily="18" charset="0"/>
                <a:cs typeface="Times New Roman" panose="02020603050405020304" pitchFamily="18" charset="0"/>
              </a:rPr>
              <a:t>Phân tích hệ thống</a:t>
            </a:r>
          </a:p>
          <a:p>
            <a:pPr lvl="0"/>
            <a:endParaRPr lang="en-US" sz="2000" b="1" u="sng" smtClean="0">
              <a:latin typeface="Times New Roman" panose="02020603050405020304" pitchFamily="18" charset="0"/>
              <a:cs typeface="Times New Roman" panose="02020603050405020304" pitchFamily="18" charset="0"/>
            </a:endParaRPr>
          </a:p>
          <a:p>
            <a:pPr marL="457200" indent="-457200">
              <a:buFont typeface="+mj-lt"/>
              <a:buAutoNum type="arabicPeriod" startAt="2"/>
            </a:pPr>
            <a:r>
              <a:rPr lang="vi-VN" sz="2000" b="1" smtClean="0"/>
              <a:t> </a:t>
            </a:r>
            <a:r>
              <a:rPr lang="en-US" sz="2000" b="1" smtClean="0">
                <a:latin typeface="Times New Roman" panose="02020603050405020304" pitchFamily="18" charset="0"/>
                <a:cs typeface="Times New Roman" panose="02020603050405020304" pitchFamily="18" charset="0"/>
              </a:rPr>
              <a:t>Sơ đồ UC hệ thống</a:t>
            </a:r>
            <a:endParaRPr lang="en-US" sz="2000" b="1">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34</a:t>
            </a:fld>
            <a:endParaRPr lang="en-US"/>
          </a:p>
        </p:txBody>
      </p:sp>
      <p:pic>
        <p:nvPicPr>
          <p:cNvPr id="2" name="Picture 1"/>
          <p:cNvPicPr>
            <a:picLocks noChangeAspect="1"/>
          </p:cNvPicPr>
          <p:nvPr/>
        </p:nvPicPr>
        <p:blipFill>
          <a:blip r:embed="rId3"/>
          <a:stretch>
            <a:fillRect/>
          </a:stretch>
        </p:blipFill>
        <p:spPr>
          <a:xfrm>
            <a:off x="2442748" y="2126959"/>
            <a:ext cx="7506322" cy="4258489"/>
          </a:xfrm>
          <a:prstGeom prst="rect">
            <a:avLst/>
          </a:prstGeom>
        </p:spPr>
      </p:pic>
    </p:spTree>
    <p:extLst>
      <p:ext uri="{BB962C8B-B14F-4D97-AF65-F5344CB8AC3E}">
        <p14:creationId xmlns:p14="http://schemas.microsoft.com/office/powerpoint/2010/main" val="3521594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1292662"/>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5"/>
            </a:pPr>
            <a:r>
              <a:rPr lang="en-US" sz="2000" b="1" u="sng" smtClean="0">
                <a:latin typeface="Times New Roman" panose="02020603050405020304" pitchFamily="18" charset="0"/>
                <a:cs typeface="Times New Roman" panose="02020603050405020304" pitchFamily="18" charset="0"/>
              </a:rPr>
              <a:t>Sơ đồ lớp</a:t>
            </a:r>
          </a:p>
          <a:p>
            <a:pPr lvl="0"/>
            <a:endParaRPr lang="en-US" sz="2000" b="1" u="sng"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vi-VN" sz="2000" b="1" smtClean="0"/>
              <a:t> </a:t>
            </a:r>
            <a:r>
              <a:rPr lang="en-US" sz="2000" b="1" smtClean="0">
                <a:latin typeface="Times New Roman" panose="02020603050405020304" pitchFamily="18" charset="0"/>
                <a:cs typeface="Times New Roman" panose="02020603050405020304" pitchFamily="18" charset="0"/>
              </a:rPr>
              <a:t>Sơ đồ lớp (mức phân tích)</a:t>
            </a:r>
            <a:endParaRPr lang="en-US" sz="2000" b="1">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35</a:t>
            </a:fld>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998211" y="2207812"/>
            <a:ext cx="8310446" cy="3952357"/>
          </a:xfrm>
          <a:prstGeom prst="rect">
            <a:avLst/>
          </a:prstGeom>
        </p:spPr>
      </p:pic>
    </p:spTree>
    <p:extLst>
      <p:ext uri="{BB962C8B-B14F-4D97-AF65-F5344CB8AC3E}">
        <p14:creationId xmlns:p14="http://schemas.microsoft.com/office/powerpoint/2010/main" val="2593553308"/>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1292662"/>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5"/>
            </a:pPr>
            <a:r>
              <a:rPr lang="en-US" sz="2000" b="1" u="sng" smtClean="0">
                <a:latin typeface="Times New Roman" panose="02020603050405020304" pitchFamily="18" charset="0"/>
                <a:cs typeface="Times New Roman" panose="02020603050405020304" pitchFamily="18" charset="0"/>
              </a:rPr>
              <a:t>Sơ đồ lớp</a:t>
            </a:r>
          </a:p>
          <a:p>
            <a:pPr lvl="0"/>
            <a:endParaRPr lang="en-US" sz="2000" b="1" u="sng" smtClean="0">
              <a:latin typeface="Times New Roman" panose="02020603050405020304" pitchFamily="18" charset="0"/>
              <a:cs typeface="Times New Roman" panose="02020603050405020304" pitchFamily="18" charset="0"/>
            </a:endParaRPr>
          </a:p>
          <a:p>
            <a:pPr marL="457200" indent="-457200">
              <a:buFont typeface="+mj-lt"/>
              <a:buAutoNum type="arabicPeriod" startAt="2"/>
            </a:pPr>
            <a:r>
              <a:rPr lang="vi-VN" sz="2000" b="1" smtClean="0"/>
              <a:t> </a:t>
            </a:r>
            <a:r>
              <a:rPr lang="en-US" sz="2000" b="1" smtClean="0">
                <a:latin typeface="Times New Roman" panose="02020603050405020304" pitchFamily="18" charset="0"/>
                <a:cs typeface="Times New Roman" panose="02020603050405020304" pitchFamily="18" charset="0"/>
              </a:rPr>
              <a:t>Sơ đồ lớp (mức thiết kế)</a:t>
            </a:r>
            <a:endParaRPr lang="en-US" sz="2000" b="1">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36</a:t>
            </a:fld>
            <a:endParaRPr lang="en-US"/>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651703" y="2106496"/>
            <a:ext cx="8743582" cy="3952615"/>
          </a:xfrm>
          <a:prstGeom prst="rect">
            <a:avLst/>
          </a:prstGeom>
        </p:spPr>
      </p:pic>
    </p:spTree>
    <p:extLst>
      <p:ext uri="{BB962C8B-B14F-4D97-AF65-F5344CB8AC3E}">
        <p14:creationId xmlns:p14="http://schemas.microsoft.com/office/powerpoint/2010/main" val="2497021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1292662"/>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5"/>
            </a:pPr>
            <a:r>
              <a:rPr lang="en-US" sz="2000" b="1" u="sng" smtClean="0">
                <a:latin typeface="Times New Roman" panose="02020603050405020304" pitchFamily="18" charset="0"/>
                <a:cs typeface="Times New Roman" panose="02020603050405020304" pitchFamily="18" charset="0"/>
              </a:rPr>
              <a:t>Sơ đồ lớp</a:t>
            </a:r>
          </a:p>
          <a:p>
            <a:pPr lvl="0"/>
            <a:endParaRPr lang="en-US" sz="2000" b="1" u="sng" smtClean="0">
              <a:latin typeface="Times New Roman" panose="02020603050405020304" pitchFamily="18" charset="0"/>
              <a:cs typeface="Times New Roman" panose="02020603050405020304" pitchFamily="18" charset="0"/>
            </a:endParaRPr>
          </a:p>
          <a:p>
            <a:pPr marL="457200" indent="-457200">
              <a:buFont typeface="+mj-lt"/>
              <a:buAutoNum type="arabicPeriod" startAt="3"/>
            </a:pPr>
            <a:r>
              <a:rPr lang="vi-VN" sz="2000" b="1" smtClean="0"/>
              <a:t> </a:t>
            </a:r>
            <a:r>
              <a:rPr lang="en-US" sz="2000" b="1" smtClean="0">
                <a:latin typeface="Times New Roman" panose="02020603050405020304" pitchFamily="18" charset="0"/>
                <a:cs typeface="Times New Roman" panose="02020603050405020304" pitchFamily="18" charset="0"/>
              </a:rPr>
              <a:t>Lượt đồ CSDL quan hệ</a:t>
            </a:r>
            <a:endParaRPr lang="en-US" sz="2000" b="1">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37</a:t>
            </a:fld>
            <a:endParaRPr lang="en-US"/>
          </a:p>
        </p:txBody>
      </p:sp>
      <p:pic>
        <p:nvPicPr>
          <p:cNvPr id="2" name="Picture 1"/>
          <p:cNvPicPr>
            <a:picLocks noChangeAspect="1"/>
          </p:cNvPicPr>
          <p:nvPr/>
        </p:nvPicPr>
        <p:blipFill>
          <a:blip r:embed="rId3"/>
          <a:stretch>
            <a:fillRect/>
          </a:stretch>
        </p:blipFill>
        <p:spPr>
          <a:xfrm>
            <a:off x="4060446" y="1709544"/>
            <a:ext cx="7649889" cy="4660905"/>
          </a:xfrm>
          <a:prstGeom prst="rect">
            <a:avLst/>
          </a:prstGeom>
        </p:spPr>
      </p:pic>
    </p:spTree>
    <p:extLst>
      <p:ext uri="{BB962C8B-B14F-4D97-AF65-F5344CB8AC3E}">
        <p14:creationId xmlns:p14="http://schemas.microsoft.com/office/powerpoint/2010/main" val="2447553258"/>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378933-B4C2-4FAB-AF28-C69DF51449B4}" type="slidenum">
              <a:rPr lang="en-US" smtClean="0"/>
              <a:t>38</a:t>
            </a:fld>
            <a:endParaRPr lang="en-US"/>
          </a:p>
        </p:txBody>
      </p:sp>
      <p:pic>
        <p:nvPicPr>
          <p:cNvPr id="6" name="Picture 5"/>
          <p:cNvPicPr>
            <a:picLocks noChangeAspect="1"/>
          </p:cNvPicPr>
          <p:nvPr/>
        </p:nvPicPr>
        <p:blipFill>
          <a:blip r:embed="rId2"/>
          <a:stretch>
            <a:fillRect/>
          </a:stretch>
        </p:blipFill>
        <p:spPr>
          <a:xfrm>
            <a:off x="2476500" y="633412"/>
            <a:ext cx="7239000" cy="5591175"/>
          </a:xfrm>
          <a:prstGeom prst="rect">
            <a:avLst/>
          </a:prstGeom>
        </p:spPr>
      </p:pic>
    </p:spTree>
    <p:extLst>
      <p:ext uri="{BB962C8B-B14F-4D97-AF65-F5344CB8AC3E}">
        <p14:creationId xmlns:p14="http://schemas.microsoft.com/office/powerpoint/2010/main" val="3594867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0378933-B4C2-4FAB-AF28-C69DF51449B4}" type="slidenum">
              <a:rPr lang="en-US" smtClean="0"/>
              <a:t>39</a:t>
            </a:fld>
            <a:endParaRPr lang="en-US"/>
          </a:p>
        </p:txBody>
      </p:sp>
      <p:pic>
        <p:nvPicPr>
          <p:cNvPr id="3" name="Picture 2"/>
          <p:cNvPicPr>
            <a:picLocks noChangeAspect="1"/>
          </p:cNvPicPr>
          <p:nvPr/>
        </p:nvPicPr>
        <p:blipFill>
          <a:blip r:embed="rId2"/>
          <a:stretch>
            <a:fillRect/>
          </a:stretch>
        </p:blipFill>
        <p:spPr>
          <a:xfrm>
            <a:off x="3176336" y="135639"/>
            <a:ext cx="5491864" cy="6542938"/>
          </a:xfrm>
          <a:prstGeom prst="rect">
            <a:avLst/>
          </a:prstGeom>
        </p:spPr>
      </p:pic>
    </p:spTree>
    <p:extLst>
      <p:ext uri="{BB962C8B-B14F-4D97-AF65-F5344CB8AC3E}">
        <p14:creationId xmlns:p14="http://schemas.microsoft.com/office/powerpoint/2010/main" val="5766809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2523768"/>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2"/>
            </a:pPr>
            <a:r>
              <a:rPr lang="vi-VN" sz="2000" b="1" u="sng" smtClean="0">
                <a:latin typeface="Times New Roman" panose="02020603050405020304" pitchFamily="18" charset="0"/>
                <a:cs typeface="Times New Roman" panose="02020603050405020304" pitchFamily="18" charset="0"/>
              </a:rPr>
              <a:t>Mục </a:t>
            </a:r>
            <a:r>
              <a:rPr lang="vi-VN" sz="2000" b="1" u="sng">
                <a:latin typeface="Times New Roman" panose="02020603050405020304" pitchFamily="18" charset="0"/>
                <a:cs typeface="Times New Roman" panose="02020603050405020304" pitchFamily="18" charset="0"/>
              </a:rPr>
              <a:t>tiêu và phạm vi đề </a:t>
            </a:r>
            <a:r>
              <a:rPr lang="vi-VN" sz="2000" b="1" u="sng" smtClean="0">
                <a:latin typeface="Times New Roman" panose="02020603050405020304" pitchFamily="18" charset="0"/>
                <a:cs typeface="Times New Roman" panose="02020603050405020304" pitchFamily="18" charset="0"/>
              </a:rPr>
              <a:t>tài</a:t>
            </a:r>
            <a:endParaRPr lang="en-US" sz="2000" b="1" u="sng" smtClean="0">
              <a:latin typeface="Times New Roman" panose="02020603050405020304" pitchFamily="18" charset="0"/>
              <a:cs typeface="Times New Roman" panose="02020603050405020304" pitchFamily="18" charset="0"/>
            </a:endParaRPr>
          </a:p>
          <a:p>
            <a:pPr lvl="0"/>
            <a:endParaRPr lang="en-US" sz="2000" b="1" u="sng" smtClean="0">
              <a:latin typeface="Times New Roman" panose="02020603050405020304" pitchFamily="18" charset="0"/>
              <a:cs typeface="Times New Roman" panose="02020603050405020304" pitchFamily="18" charset="0"/>
            </a:endParaRPr>
          </a:p>
          <a:p>
            <a:pPr marL="457200" indent="-457200">
              <a:buFont typeface="+mj-lt"/>
              <a:buAutoNum type="arabicPeriod" startAt="2"/>
            </a:pPr>
            <a:r>
              <a:rPr lang="vi-VN" sz="2000" b="1" smtClean="0">
                <a:latin typeface="+mj-lt"/>
              </a:rPr>
              <a:t>Phạm </a:t>
            </a:r>
            <a:r>
              <a:rPr lang="vi-VN" sz="2000" b="1">
                <a:latin typeface="+mj-lt"/>
              </a:rPr>
              <a:t>vi đề </a:t>
            </a:r>
            <a:r>
              <a:rPr lang="vi-VN" sz="2000" b="1" smtClean="0">
                <a:latin typeface="+mj-lt"/>
              </a:rPr>
              <a:t>tài</a:t>
            </a:r>
            <a:endParaRPr lang="en-US" sz="2000" b="1" smtClean="0">
              <a:latin typeface="+mj-lt"/>
            </a:endParaRPr>
          </a:p>
          <a:p>
            <a:endParaRPr lang="en-US" sz="2000" b="1">
              <a:latin typeface="+mj-lt"/>
            </a:endParaRPr>
          </a:p>
          <a:p>
            <a:r>
              <a:rPr lang="vi-VN" sz="2000">
                <a:latin typeface="+mj-lt"/>
              </a:rPr>
              <a:t>	Bài báo cáo được thực hiện dựa trên cơ sở phạm vi môn học Phân Tích Thiết Kế Hệ Thống Thông Tin và những mục tiêu nêu trên.</a:t>
            </a:r>
            <a:endParaRPr lang="en-US" sz="2000">
              <a:latin typeface="+mj-lt"/>
            </a:endParaRPr>
          </a:p>
          <a:p>
            <a:pPr algn="just"/>
            <a:endParaRPr lang="en-US" sz="2000" smtClean="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4</a:t>
            </a:fld>
            <a:endParaRPr lang="en-US"/>
          </a:p>
        </p:txBody>
      </p:sp>
    </p:spTree>
    <p:extLst>
      <p:ext uri="{BB962C8B-B14F-4D97-AF65-F5344CB8AC3E}">
        <p14:creationId xmlns:p14="http://schemas.microsoft.com/office/powerpoint/2010/main" val="355526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anim calcmode="lin" valueType="num">
                                      <p:cBhvr additive="base">
                                        <p:cTn id="1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19340" y="2505172"/>
            <a:ext cx="5153320" cy="769441"/>
          </a:xfrm>
          <a:prstGeom prst="rect">
            <a:avLst/>
          </a:prstGeom>
          <a:noFill/>
        </p:spPr>
        <p:txBody>
          <a:bodyPr wrap="square" rtlCol="0">
            <a:spAutoFit/>
          </a:bodyPr>
          <a:lstStyle/>
          <a:p>
            <a:pPr algn="ctr"/>
            <a:r>
              <a:rPr lang="en-US" sz="4400" smtClean="0">
                <a:latin typeface="Times New Roman" panose="02020603050405020304" pitchFamily="18" charset="0"/>
                <a:cs typeface="Times New Roman" panose="02020603050405020304" pitchFamily="18" charset="0"/>
              </a:rPr>
              <a:t>THE END</a:t>
            </a:r>
            <a:endParaRPr lang="en-US" sz="4400">
              <a:latin typeface="Times New Roman" panose="02020603050405020304" pitchFamily="18" charset="0"/>
              <a:cs typeface="Times New Roman" panose="02020603050405020304" pitchFamily="18" charset="0"/>
            </a:endParaRPr>
          </a:p>
        </p:txBody>
      </p:sp>
      <p:sp>
        <p:nvSpPr>
          <p:cNvPr id="5" name="TextBox 4"/>
          <p:cNvSpPr txBox="1"/>
          <p:nvPr/>
        </p:nvSpPr>
        <p:spPr>
          <a:xfrm>
            <a:off x="3519340" y="3429000"/>
            <a:ext cx="5153320" cy="769441"/>
          </a:xfrm>
          <a:prstGeom prst="rect">
            <a:avLst/>
          </a:prstGeom>
          <a:noFill/>
        </p:spPr>
        <p:txBody>
          <a:bodyPr wrap="square" rtlCol="0">
            <a:spAutoFit/>
          </a:bodyPr>
          <a:lstStyle/>
          <a:p>
            <a:pPr algn="ctr"/>
            <a:r>
              <a:rPr lang="en-US" sz="4400" smtClean="0">
                <a:latin typeface="Times New Roman" panose="02020603050405020304" pitchFamily="18" charset="0"/>
                <a:cs typeface="Times New Roman" panose="02020603050405020304" pitchFamily="18" charset="0"/>
              </a:rPr>
              <a:t>Thank for watching !</a:t>
            </a:r>
            <a:endParaRPr lang="en-US" sz="4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8388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4678204"/>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3"/>
            </a:pPr>
            <a:r>
              <a:rPr lang="vi-VN" sz="2000" b="1" u="sng" smtClean="0">
                <a:latin typeface="+mj-lt"/>
              </a:rPr>
              <a:t>Khảo </a:t>
            </a:r>
            <a:r>
              <a:rPr lang="vi-VN" sz="2000" b="1" u="sng">
                <a:latin typeface="+mj-lt"/>
              </a:rPr>
              <a:t>sát hệ </a:t>
            </a:r>
            <a:r>
              <a:rPr lang="vi-VN" sz="2000" b="1" u="sng" smtClean="0">
                <a:latin typeface="+mj-lt"/>
              </a:rPr>
              <a:t>thống</a:t>
            </a:r>
            <a:endParaRPr lang="en-US" sz="2000" b="1" u="sng">
              <a:latin typeface="+mj-lt"/>
            </a:endParaRPr>
          </a:p>
          <a:p>
            <a:pPr lvl="0"/>
            <a:endParaRPr lang="en-US" sz="2000" b="1" u="sng" smtClean="0">
              <a:latin typeface="+mj-lt"/>
              <a:cs typeface="Times New Roman" panose="02020603050405020304" pitchFamily="18" charset="0"/>
            </a:endParaRPr>
          </a:p>
          <a:p>
            <a:pPr marL="457200" indent="-457200">
              <a:buFont typeface="+mj-lt"/>
              <a:buAutoNum type="arabicPeriod"/>
            </a:pPr>
            <a:r>
              <a:rPr lang="vi-VN" sz="2000" b="1" smtClean="0">
                <a:latin typeface="+mj-lt"/>
              </a:rPr>
              <a:t> </a:t>
            </a:r>
            <a:r>
              <a:rPr lang="en-US" sz="2000" b="1" smtClean="0">
                <a:latin typeface="Times New Roman" panose="02020603050405020304" pitchFamily="18" charset="0"/>
                <a:cs typeface="Times New Roman" panose="02020603050405020304" pitchFamily="18" charset="0"/>
              </a:rPr>
              <a:t>Giới thiệu sơ lược</a:t>
            </a:r>
          </a:p>
          <a:p>
            <a:pPr algn="just"/>
            <a:endParaRPr lang="en-US" sz="2000" b="1">
              <a:latin typeface="Times New Roman" panose="02020603050405020304" pitchFamily="18" charset="0"/>
              <a:cs typeface="Times New Roman" panose="02020603050405020304" pitchFamily="18" charset="0"/>
            </a:endParaRPr>
          </a:p>
          <a:p>
            <a:pPr marL="457200" indent="-60325" algn="just"/>
            <a:r>
              <a:rPr lang="en-US" sz="2000">
                <a:latin typeface="Times New Roman" panose="02020603050405020304" pitchFamily="18" charset="0"/>
                <a:cs typeface="Times New Roman" panose="02020603050405020304" pitchFamily="18" charset="0"/>
              </a:rPr>
              <a:t>Các cửa hàng mua bán linh kiện điện tử chuyên bán vớ</a:t>
            </a:r>
            <a:r>
              <a:rPr lang="vi-VN" sz="2000">
                <a:latin typeface="Times New Roman" panose="02020603050405020304" pitchFamily="18" charset="0"/>
                <a:cs typeface="Times New Roman" panose="02020603050405020304" pitchFamily="18" charset="0"/>
              </a:rPr>
              <a:t>i </a:t>
            </a:r>
            <a:r>
              <a:rPr lang="en-US" sz="2000">
                <a:latin typeface="Times New Roman" panose="02020603050405020304" pitchFamily="18" charset="0"/>
                <a:cs typeface="Times New Roman" panose="02020603050405020304" pitchFamily="18" charset="0"/>
              </a:rPr>
              <a:t>nhiều </a:t>
            </a:r>
            <a:r>
              <a:rPr lang="vi-VN" sz="2000">
                <a:latin typeface="Times New Roman" panose="02020603050405020304" pitchFamily="18" charset="0"/>
                <a:cs typeface="Times New Roman" panose="02020603050405020304" pitchFamily="18" charset="0"/>
              </a:rPr>
              <a:t>hình thức bá</a:t>
            </a:r>
            <a:r>
              <a:rPr lang="en-US" sz="2000">
                <a:latin typeface="Times New Roman" panose="02020603050405020304" pitchFamily="18" charset="0"/>
                <a:cs typeface="Times New Roman" panose="02020603050405020304" pitchFamily="18" charset="0"/>
              </a:rPr>
              <a:t>n sỉ, bán lẻ..</a:t>
            </a:r>
            <a:r>
              <a:rPr lang="vi-VN" sz="2000">
                <a:latin typeface="Times New Roman" panose="02020603050405020304" pitchFamily="18" charset="0"/>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a:p>
            <a:pPr indent="347663" algn="just"/>
            <a:r>
              <a:rPr lang="vi-VN" sz="2000">
                <a:latin typeface="Times New Roman" panose="02020603050405020304" pitchFamily="18" charset="0"/>
                <a:cs typeface="Times New Roman" panose="02020603050405020304" pitchFamily="18" charset="0"/>
              </a:rPr>
              <a:t>Nguồn hàng chủ yếu do các nhà cung cấp, nhà sản xuất hoặc các công ty trong và ngoài nước cung cấp. </a:t>
            </a:r>
            <a:r>
              <a:rPr lang="en-US" sz="2000">
                <a:latin typeface="Times New Roman" panose="02020603050405020304" pitchFamily="18" charset="0"/>
                <a:cs typeface="Times New Roman" panose="02020603050405020304" pitchFamily="18" charset="0"/>
              </a:rPr>
              <a:t>Cửa hàng</a:t>
            </a:r>
            <a:r>
              <a:rPr lang="vi-VN" sz="2000">
                <a:latin typeface="Times New Roman" panose="02020603050405020304" pitchFamily="18" charset="0"/>
                <a:cs typeface="Times New Roman" panose="02020603050405020304" pitchFamily="18" charset="0"/>
              </a:rPr>
              <a:t> có đa dạng các mặt hàng: </a:t>
            </a:r>
            <a:r>
              <a:rPr lang="en-US" sz="2000">
                <a:latin typeface="Times New Roman" panose="02020603050405020304" pitchFamily="18" charset="0"/>
                <a:cs typeface="Times New Roman" panose="02020603050405020304" pitchFamily="18" charset="0"/>
              </a:rPr>
              <a:t>CPU, RAM, Laptop, …</a:t>
            </a:r>
            <a:r>
              <a:rPr lang="vi-VN" sz="2000">
                <a:latin typeface="Times New Roman" panose="02020603050405020304" pitchFamily="18" charset="0"/>
                <a:cs typeface="Times New Roman" panose="02020603050405020304" pitchFamily="18" charset="0"/>
              </a:rPr>
              <a:t>Vì vậy cần một hệ thống quản lý để giúp cho việc quản lý </a:t>
            </a:r>
            <a:r>
              <a:rPr lang="en-US" sz="2000">
                <a:latin typeface="Times New Roman" panose="02020603050405020304" pitchFamily="18" charset="0"/>
                <a:cs typeface="Times New Roman" panose="02020603050405020304" pitchFamily="18" charset="0"/>
              </a:rPr>
              <a:t>cửa hàng </a:t>
            </a:r>
            <a:r>
              <a:rPr lang="vi-VN" sz="2000">
                <a:latin typeface="Times New Roman" panose="02020603050405020304" pitchFamily="18" charset="0"/>
                <a:cs typeface="Times New Roman" panose="02020603050405020304" pitchFamily="18" charset="0"/>
              </a:rPr>
              <a:t>được dễ dàng hơn.</a:t>
            </a:r>
            <a:endParaRPr lang="en-US" sz="2000">
              <a:latin typeface="Times New Roman" panose="02020603050405020304" pitchFamily="18" charset="0"/>
              <a:cs typeface="Times New Roman" panose="02020603050405020304" pitchFamily="18" charset="0"/>
            </a:endParaRPr>
          </a:p>
          <a:p>
            <a:pPr indent="396875" algn="just"/>
            <a:r>
              <a:rPr lang="vi-VN" sz="2000" smtClean="0">
                <a:latin typeface="Times New Roman" panose="02020603050405020304" pitchFamily="18" charset="0"/>
                <a:cs typeface="Times New Roman" panose="02020603050405020304" pitchFamily="18" charset="0"/>
              </a:rPr>
              <a:t>Các </a:t>
            </a:r>
            <a:r>
              <a:rPr lang="vi-VN" sz="2000">
                <a:latin typeface="Times New Roman" panose="02020603050405020304" pitchFamily="18" charset="0"/>
                <a:cs typeface="Times New Roman" panose="02020603050405020304" pitchFamily="18" charset="0"/>
              </a:rPr>
              <a:t>hoạt động chính của </a:t>
            </a:r>
            <a:r>
              <a:rPr lang="en-US" sz="2000">
                <a:latin typeface="Times New Roman" panose="02020603050405020304" pitchFamily="18" charset="0"/>
                <a:cs typeface="Times New Roman" panose="02020603050405020304" pitchFamily="18" charset="0"/>
              </a:rPr>
              <a:t>Cửa hàng</a:t>
            </a:r>
            <a:r>
              <a:rPr lang="vi-VN" sz="2000">
                <a:latin typeface="Times New Roman" panose="02020603050405020304" pitchFamily="18" charset="0"/>
                <a:cs typeface="Times New Roman" panose="02020603050405020304" pitchFamily="18" charset="0"/>
              </a:rPr>
              <a:t> gồm nhập hàng từ nhà cung cấp, quản lý quầy, báo cáo số lượng và doanh thu hàng bán, báo cáo tồn kho trong tháng…</a:t>
            </a:r>
            <a:endParaRPr lang="en-US" sz="2000">
              <a:latin typeface="Times New Roman" panose="02020603050405020304" pitchFamily="18" charset="0"/>
              <a:cs typeface="Times New Roman" panose="02020603050405020304" pitchFamily="18" charset="0"/>
            </a:endParaRPr>
          </a:p>
          <a:p>
            <a:pPr indent="396875" algn="just"/>
            <a:r>
              <a:rPr lang="vi-VN" sz="2000" smtClean="0">
                <a:latin typeface="Times New Roman" panose="02020603050405020304" pitchFamily="18" charset="0"/>
                <a:cs typeface="Times New Roman" panose="02020603050405020304" pitchFamily="18" charset="0"/>
              </a:rPr>
              <a:t>Mỗi </a:t>
            </a:r>
            <a:r>
              <a:rPr lang="vi-VN" sz="2000">
                <a:latin typeface="Times New Roman" panose="02020603050405020304" pitchFamily="18" charset="0"/>
                <a:cs typeface="Times New Roman" panose="02020603050405020304" pitchFamily="18" charset="0"/>
              </a:rPr>
              <a:t>khi có nhu cầu mua hàng từ các nhà cung cấp </a:t>
            </a:r>
            <a:r>
              <a:rPr lang="en-US" sz="2000">
                <a:latin typeface="Times New Roman" panose="02020603050405020304" pitchFamily="18" charset="0"/>
                <a:cs typeface="Times New Roman" panose="02020603050405020304" pitchFamily="18" charset="0"/>
              </a:rPr>
              <a:t>cửa hàng</a:t>
            </a:r>
            <a:r>
              <a:rPr lang="vi-VN" sz="2000">
                <a:latin typeface="Times New Roman" panose="02020603050405020304" pitchFamily="18" charset="0"/>
                <a:cs typeface="Times New Roman" panose="02020603050405020304" pitchFamily="18" charset="0"/>
              </a:rPr>
              <a:t> đều căn cứ vào các thông tin về nhà cung cấp, thông tin về giá cả thông qua báo giá của nhà cung cấp và báo cáo của bộ phận nghiên cứu thị trường mà có kế hoạch mua hàng cho phù hợp.</a:t>
            </a:r>
            <a:endParaRPr lang="en-US" sz="2000">
              <a:latin typeface="Times New Roman" panose="02020603050405020304" pitchFamily="18" charset="0"/>
              <a:cs typeface="Times New Roman" panose="02020603050405020304" pitchFamily="18" charset="0"/>
            </a:endParaRPr>
          </a:p>
          <a:p>
            <a:endParaRPr lang="en-US" sz="2000" smtClean="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5</a:t>
            </a:fld>
            <a:endParaRPr lang="en-US"/>
          </a:p>
        </p:txBody>
      </p:sp>
    </p:spTree>
    <p:extLst>
      <p:ext uri="{BB962C8B-B14F-4D97-AF65-F5344CB8AC3E}">
        <p14:creationId xmlns:p14="http://schemas.microsoft.com/office/powerpoint/2010/main" val="3170827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Effect transition="in" filter="fade">
                                      <p:cBhvr>
                                        <p:cTn id="13" dur="500"/>
                                        <p:tgtEl>
                                          <p:spTgt spid="4">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8" end="8"/>
                                            </p:txEl>
                                          </p:spTgt>
                                        </p:tgtEl>
                                        <p:attrNameLst>
                                          <p:attrName>style.visibility</p:attrName>
                                        </p:attrNameLst>
                                      </p:cBhvr>
                                      <p:to>
                                        <p:strVal val="visible"/>
                                      </p:to>
                                    </p:set>
                                    <p:animEffect transition="in" filter="fade">
                                      <p:cBhvr>
                                        <p:cTn id="1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4062651"/>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3"/>
            </a:pPr>
            <a:r>
              <a:rPr lang="vi-VN" sz="2000" b="1" u="sng" smtClean="0">
                <a:latin typeface="+mj-lt"/>
              </a:rPr>
              <a:t>Khảo </a:t>
            </a:r>
            <a:r>
              <a:rPr lang="vi-VN" sz="2000" b="1" u="sng">
                <a:latin typeface="+mj-lt"/>
              </a:rPr>
              <a:t>sát hệ </a:t>
            </a:r>
            <a:r>
              <a:rPr lang="vi-VN" sz="2000" b="1" u="sng" smtClean="0">
                <a:latin typeface="+mj-lt"/>
              </a:rPr>
              <a:t>thống</a:t>
            </a:r>
            <a:endParaRPr lang="en-US" sz="2000" b="1" u="sng">
              <a:latin typeface="+mj-lt"/>
            </a:endParaRPr>
          </a:p>
          <a:p>
            <a:pPr lvl="0"/>
            <a:endParaRPr lang="en-US" sz="2000" b="1" u="sng" smtClean="0">
              <a:latin typeface="+mj-lt"/>
              <a:cs typeface="Times New Roman" panose="02020603050405020304" pitchFamily="18" charset="0"/>
            </a:endParaRPr>
          </a:p>
          <a:p>
            <a:pPr marL="457200" indent="-457200">
              <a:buFont typeface="+mj-lt"/>
              <a:buAutoNum type="arabicPeriod"/>
            </a:pPr>
            <a:r>
              <a:rPr lang="vi-VN" sz="2000" b="1" smtClean="0">
                <a:latin typeface="+mj-lt"/>
              </a:rPr>
              <a:t> </a:t>
            </a:r>
            <a:r>
              <a:rPr lang="en-US" sz="2000" b="1" smtClean="0">
                <a:latin typeface="Times New Roman" panose="02020603050405020304" pitchFamily="18" charset="0"/>
                <a:cs typeface="Times New Roman" panose="02020603050405020304" pitchFamily="18" charset="0"/>
              </a:rPr>
              <a:t>Giới thiệu sơ lược</a:t>
            </a:r>
          </a:p>
          <a:p>
            <a:endParaRPr lang="en-US" sz="2000" b="1">
              <a:latin typeface="Times New Roman" panose="02020603050405020304" pitchFamily="18" charset="0"/>
              <a:cs typeface="Times New Roman" panose="02020603050405020304" pitchFamily="18" charset="0"/>
            </a:endParaRPr>
          </a:p>
          <a:p>
            <a:pPr indent="457200" algn="just"/>
            <a:r>
              <a:rPr lang="vi-VN" sz="2000">
                <a:latin typeface="+mj-lt"/>
              </a:rPr>
              <a:t>Việc theo dõi lượng hàng tồn kho được </a:t>
            </a:r>
            <a:r>
              <a:rPr lang="en-US" sz="2000">
                <a:latin typeface="+mj-lt"/>
              </a:rPr>
              <a:t>cửa hàng</a:t>
            </a:r>
            <a:r>
              <a:rPr lang="vi-VN" sz="2000">
                <a:latin typeface="+mj-lt"/>
              </a:rPr>
              <a:t> thực hiện theo phương pháp theo dõi thường kỳ. Theo phương pháp này thì hàng hoá được cập nhật sau mỗi lần nghiệp vụ có liên quan xảy ra. Với phương pháp này giúp cho bộ phận kinh doanh có kế hoạch mua hàng trong tương lai. Còn việc kiểm kê toàn bộ hàng hoá còn tồn trong kho và trong quầy thực hiện sau mỗi ngày.</a:t>
            </a:r>
            <a:endParaRPr lang="en-US" sz="2000">
              <a:latin typeface="+mj-lt"/>
            </a:endParaRPr>
          </a:p>
          <a:p>
            <a:pPr indent="457200" algn="just"/>
            <a:r>
              <a:rPr lang="vi-VN" sz="2000" smtClean="0">
                <a:latin typeface="+mj-lt"/>
              </a:rPr>
              <a:t>Trong </a:t>
            </a:r>
            <a:r>
              <a:rPr lang="vi-VN" sz="2000">
                <a:latin typeface="+mj-lt"/>
              </a:rPr>
              <a:t>quầy tự chọn các hàng hóa được phân loại theo loại. Mỗi hàng hóa có một mã số riêng, mỗi loại mặt hàng cũng có một mà riêng. Mã này do </a:t>
            </a:r>
            <a:r>
              <a:rPr lang="en-US" sz="2000">
                <a:latin typeface="+mj-lt"/>
              </a:rPr>
              <a:t>cửa hàng</a:t>
            </a:r>
            <a:r>
              <a:rPr lang="vi-VN" sz="2000">
                <a:latin typeface="+mj-lt"/>
              </a:rPr>
              <a:t> quy định và giao cho bộ phận quản lí kho hàng đánh mã.</a:t>
            </a:r>
            <a:endParaRPr lang="en-US" sz="2000">
              <a:latin typeface="+mj-lt"/>
            </a:endParaRPr>
          </a:p>
          <a:p>
            <a:pPr marL="457200" indent="-60325"/>
            <a:endParaRPr lang="en-US" sz="2000" smtClean="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6</a:t>
            </a:fld>
            <a:endParaRPr lang="en-US"/>
          </a:p>
        </p:txBody>
      </p:sp>
    </p:spTree>
    <p:extLst>
      <p:ext uri="{BB962C8B-B14F-4D97-AF65-F5344CB8AC3E}">
        <p14:creationId xmlns:p14="http://schemas.microsoft.com/office/powerpoint/2010/main" val="1884817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5601533"/>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3"/>
            </a:pPr>
            <a:r>
              <a:rPr lang="vi-VN" sz="2000" b="1" u="sng" smtClean="0">
                <a:latin typeface="+mj-lt"/>
              </a:rPr>
              <a:t>Khảo </a:t>
            </a:r>
            <a:r>
              <a:rPr lang="vi-VN" sz="2000" b="1" u="sng">
                <a:latin typeface="+mj-lt"/>
              </a:rPr>
              <a:t>sát hệ </a:t>
            </a:r>
            <a:r>
              <a:rPr lang="vi-VN" sz="2000" b="1" u="sng" smtClean="0">
                <a:latin typeface="+mj-lt"/>
              </a:rPr>
              <a:t>thống</a:t>
            </a:r>
            <a:endParaRPr lang="en-US" sz="2000" b="1" u="sng">
              <a:latin typeface="+mj-lt"/>
            </a:endParaRPr>
          </a:p>
          <a:p>
            <a:pPr lvl="0"/>
            <a:endParaRPr lang="en-US" sz="2000" b="1" u="sng" smtClean="0">
              <a:latin typeface="+mj-lt"/>
              <a:cs typeface="Times New Roman" panose="02020603050405020304" pitchFamily="18" charset="0"/>
            </a:endParaRPr>
          </a:p>
          <a:p>
            <a:pPr marL="457200" indent="-457200">
              <a:buFont typeface="+mj-lt"/>
              <a:buAutoNum type="arabicPeriod" startAt="2"/>
            </a:pPr>
            <a:r>
              <a:rPr lang="vi-VN" sz="2000" smtClean="0">
                <a:latin typeface="+mj-lt"/>
              </a:rPr>
              <a:t> </a:t>
            </a:r>
            <a:r>
              <a:rPr lang="vi-VN" sz="2000" b="1">
                <a:latin typeface="+mj-lt"/>
              </a:rPr>
              <a:t>Mô tả các quy trình nghiệp </a:t>
            </a:r>
            <a:r>
              <a:rPr lang="vi-VN" sz="2000" b="1" smtClean="0">
                <a:latin typeface="+mj-lt"/>
              </a:rPr>
              <a:t>vụ</a:t>
            </a:r>
            <a:endParaRPr lang="en-US" sz="2000" b="1">
              <a:latin typeface="+mj-lt"/>
              <a:cs typeface="Times New Roman" panose="02020603050405020304" pitchFamily="18" charset="0"/>
            </a:endParaRPr>
          </a:p>
          <a:p>
            <a:r>
              <a:rPr lang="en-US" sz="2000" smtClean="0">
                <a:latin typeface="Times New Roman" panose="02020603050405020304" pitchFamily="18" charset="0"/>
                <a:cs typeface="Times New Roman" panose="02020603050405020304" pitchFamily="18" charset="0"/>
              </a:rPr>
              <a:t>2.1    </a:t>
            </a:r>
            <a:r>
              <a:rPr lang="vi-VN" sz="2000" b="1" smtClean="0">
                <a:latin typeface="Times New Roman" panose="02020603050405020304" pitchFamily="18" charset="0"/>
                <a:cs typeface="Times New Roman" panose="02020603050405020304" pitchFamily="18" charset="0"/>
              </a:rPr>
              <a:t>Nhóm </a:t>
            </a:r>
            <a:r>
              <a:rPr lang="vi-VN" sz="2000" b="1">
                <a:latin typeface="Times New Roman" panose="02020603050405020304" pitchFamily="18" charset="0"/>
                <a:cs typeface="Times New Roman" panose="02020603050405020304" pitchFamily="18" charset="0"/>
              </a:rPr>
              <a:t>nhân viên </a:t>
            </a:r>
            <a:r>
              <a:rPr lang="vi-VN" sz="2000" b="1" smtClean="0">
                <a:latin typeface="Times New Roman" panose="02020603050405020304" pitchFamily="18" charset="0"/>
                <a:cs typeface="Times New Roman" panose="02020603050405020304" pitchFamily="18" charset="0"/>
              </a:rPr>
              <a:t>kho</a:t>
            </a:r>
            <a:endParaRPr lang="en-US" sz="2000" b="1" smtClean="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pPr algn="just"/>
            <a:r>
              <a:rPr lang="vi-VN" sz="2000" b="1" smtClean="0">
                <a:latin typeface="+mj-lt"/>
              </a:rPr>
              <a:t>- </a:t>
            </a:r>
            <a:r>
              <a:rPr lang="vi-VN" sz="2000">
                <a:latin typeface="+mj-lt"/>
              </a:rPr>
              <a:t>Nhập kho:</a:t>
            </a:r>
            <a:endParaRPr lang="en-US" sz="2000">
              <a:latin typeface="+mj-lt"/>
            </a:endParaRPr>
          </a:p>
          <a:p>
            <a:pPr indent="457200" algn="just"/>
            <a:r>
              <a:rPr lang="vi-VN" sz="2000" smtClean="0">
                <a:latin typeface="+mj-lt"/>
              </a:rPr>
              <a:t>Khi </a:t>
            </a:r>
            <a:r>
              <a:rPr lang="vi-VN" sz="2000">
                <a:latin typeface="+mj-lt"/>
              </a:rPr>
              <a:t>nhà cung cấp giao hàng, nhân viên kho sẽ tiếp nhận hàng hóa. Nhân viên kho sẽ tiến hành lập phiếu nhập hàng, in và lưu trữ phiếu. Khi phiếu nhập được lập xong, số lượng hàng hóa mới sẽ tự động cập nhật vào cơ sở dữ liệu.</a:t>
            </a:r>
            <a:endParaRPr lang="en-US" sz="2000">
              <a:latin typeface="+mj-lt"/>
            </a:endParaRPr>
          </a:p>
          <a:p>
            <a:pPr algn="just"/>
            <a:r>
              <a:rPr lang="vi-VN" sz="2000" smtClean="0">
                <a:latin typeface="+mj-lt"/>
              </a:rPr>
              <a:t>- </a:t>
            </a:r>
            <a:r>
              <a:rPr lang="vi-VN" sz="2000">
                <a:latin typeface="+mj-lt"/>
              </a:rPr>
              <a:t>Xuất kho:</a:t>
            </a:r>
            <a:endParaRPr lang="en-US" sz="2000">
              <a:latin typeface="+mj-lt"/>
            </a:endParaRPr>
          </a:p>
          <a:p>
            <a:pPr indent="457200" algn="just"/>
            <a:r>
              <a:rPr lang="vi-VN" sz="2000" smtClean="0">
                <a:latin typeface="+mj-lt"/>
              </a:rPr>
              <a:t>Khi </a:t>
            </a:r>
            <a:r>
              <a:rPr lang="vi-VN" sz="2000">
                <a:latin typeface="+mj-lt"/>
              </a:rPr>
              <a:t>hàng trưng bày bị thiếu hàng hóa bất kỳ, nhân viên kiểm kê hàng hóa trưng bày sẽ báo cho thủ kho những hàng hóa bị thiếu và yêu cầu chuyển hàng hóa đến vị trí mà nhân viên yêu cầu. Nhân viên kho sẽ tiến hành lập phiếu xuất kho, in và lữu trữ phiếu. Khi phiếu nhập được lập xong, số lượng hàng hóa mới sẽ tự động cập nhật vào cơ sở dữ liệu.</a:t>
            </a:r>
            <a:endParaRPr lang="en-US" sz="2000">
              <a:latin typeface="+mj-lt"/>
            </a:endParaRPr>
          </a:p>
          <a:p>
            <a:pPr algn="just"/>
            <a:r>
              <a:rPr lang="vi-VN" sz="2000" smtClean="0">
                <a:latin typeface="+mj-lt"/>
              </a:rPr>
              <a:t>- </a:t>
            </a:r>
            <a:r>
              <a:rPr lang="vi-VN" sz="2000">
                <a:latin typeface="+mj-lt"/>
              </a:rPr>
              <a:t>Thống kê hàng hóa: </a:t>
            </a:r>
            <a:endParaRPr lang="en-US" sz="2000">
              <a:latin typeface="+mj-lt"/>
            </a:endParaRPr>
          </a:p>
          <a:p>
            <a:pPr indent="457200" algn="just"/>
            <a:r>
              <a:rPr lang="vi-VN" sz="2000" smtClean="0">
                <a:latin typeface="+mj-lt"/>
              </a:rPr>
              <a:t>Cuối </a:t>
            </a:r>
            <a:r>
              <a:rPr lang="vi-VN" sz="2000">
                <a:latin typeface="+mj-lt"/>
              </a:rPr>
              <a:t>ngày hoạt động, nhân viên kho sẽ kiểm tra lại hàng tồn, kiểm tra số lượng nhập kho, số lượng xuất kho và gửi cho người quản lý</a:t>
            </a:r>
            <a:r>
              <a:rPr lang="vi-VN" sz="2000" smtClean="0">
                <a:latin typeface="+mj-lt"/>
              </a:rPr>
              <a:t>.</a:t>
            </a:r>
            <a:endParaRPr lang="en-US" sz="2000">
              <a:latin typeface="+mj-lt"/>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7</a:t>
            </a:fld>
            <a:endParaRPr lang="en-US"/>
          </a:p>
        </p:txBody>
      </p:sp>
    </p:spTree>
    <p:extLst>
      <p:ext uri="{BB962C8B-B14F-4D97-AF65-F5344CB8AC3E}">
        <p14:creationId xmlns:p14="http://schemas.microsoft.com/office/powerpoint/2010/main" val="575122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 calcmode="lin" valueType="num">
                                      <p:cBhvr additive="base">
                                        <p:cTn id="1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 calcmode="lin" valueType="num">
                                      <p:cBhvr additive="base">
                                        <p:cTn id="1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anim calcmode="lin" valueType="num">
                                      <p:cBhvr additive="base">
                                        <p:cTn id="2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anim calcmode="lin" valueType="num">
                                      <p:cBhvr additive="base">
                                        <p:cTn id="2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 calcmode="lin" valueType="num">
                                      <p:cBhvr additive="base">
                                        <p:cTn id="29"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anim calcmode="lin" valueType="num">
                                      <p:cBhvr additive="base">
                                        <p:cTn id="3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3754874"/>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3"/>
            </a:pPr>
            <a:r>
              <a:rPr lang="vi-VN" sz="2000" b="1" u="sng" smtClean="0">
                <a:latin typeface="+mj-lt"/>
              </a:rPr>
              <a:t>Khảo </a:t>
            </a:r>
            <a:r>
              <a:rPr lang="vi-VN" sz="2000" b="1" u="sng">
                <a:latin typeface="+mj-lt"/>
              </a:rPr>
              <a:t>sát hệ </a:t>
            </a:r>
            <a:r>
              <a:rPr lang="vi-VN" sz="2000" b="1" u="sng" smtClean="0">
                <a:latin typeface="+mj-lt"/>
              </a:rPr>
              <a:t>thống</a:t>
            </a:r>
            <a:endParaRPr lang="en-US" sz="2000" b="1" u="sng">
              <a:latin typeface="+mj-lt"/>
            </a:endParaRPr>
          </a:p>
          <a:p>
            <a:pPr lvl="0"/>
            <a:endParaRPr lang="en-US" sz="2000" b="1" u="sng" smtClean="0">
              <a:latin typeface="+mj-lt"/>
              <a:cs typeface="Times New Roman" panose="02020603050405020304" pitchFamily="18" charset="0"/>
            </a:endParaRPr>
          </a:p>
          <a:p>
            <a:pPr marL="457200" indent="-457200">
              <a:buFont typeface="+mj-lt"/>
              <a:buAutoNum type="arabicPeriod" startAt="2"/>
            </a:pPr>
            <a:r>
              <a:rPr lang="vi-VN" sz="2000" smtClean="0">
                <a:latin typeface="+mj-lt"/>
              </a:rPr>
              <a:t> </a:t>
            </a:r>
            <a:r>
              <a:rPr lang="vi-VN" sz="2000" b="1">
                <a:latin typeface="+mj-lt"/>
              </a:rPr>
              <a:t>Mô tả các quy trình nghiệp </a:t>
            </a:r>
            <a:r>
              <a:rPr lang="vi-VN" sz="2000" b="1" smtClean="0">
                <a:latin typeface="+mj-lt"/>
              </a:rPr>
              <a:t>vụ</a:t>
            </a:r>
            <a:endParaRPr lang="en-US" sz="2000" b="1">
              <a:latin typeface="+mj-lt"/>
              <a:cs typeface="Times New Roman" panose="02020603050405020304" pitchFamily="18" charset="0"/>
            </a:endParaRPr>
          </a:p>
          <a:p>
            <a:r>
              <a:rPr lang="en-US" sz="2000" smtClean="0">
                <a:latin typeface="Times New Roman" panose="02020603050405020304" pitchFamily="18" charset="0"/>
                <a:cs typeface="Times New Roman" panose="02020603050405020304" pitchFamily="18" charset="0"/>
              </a:rPr>
              <a:t>2.2    </a:t>
            </a:r>
            <a:r>
              <a:rPr lang="vi-VN" sz="2000" b="1" smtClean="0">
                <a:latin typeface="Times New Roman" panose="02020603050405020304" pitchFamily="18" charset="0"/>
                <a:cs typeface="Times New Roman" panose="02020603050405020304" pitchFamily="18" charset="0"/>
              </a:rPr>
              <a:t>Nhóm </a:t>
            </a:r>
            <a:r>
              <a:rPr lang="vi-VN" sz="2000" b="1">
                <a:latin typeface="Times New Roman" panose="02020603050405020304" pitchFamily="18" charset="0"/>
                <a:cs typeface="Times New Roman" panose="02020603050405020304" pitchFamily="18" charset="0"/>
              </a:rPr>
              <a:t>nhân viên </a:t>
            </a:r>
            <a:r>
              <a:rPr lang="en-US" sz="2000" b="1" smtClean="0">
                <a:latin typeface="Times New Roman" panose="02020603050405020304" pitchFamily="18" charset="0"/>
                <a:cs typeface="Times New Roman" panose="02020603050405020304" pitchFamily="18" charset="0"/>
              </a:rPr>
              <a:t>thu ngân</a:t>
            </a:r>
          </a:p>
          <a:p>
            <a:pPr algn="just"/>
            <a:endParaRPr lang="en-US" sz="2000">
              <a:latin typeface="Times New Roman" panose="02020603050405020304" pitchFamily="18" charset="0"/>
              <a:cs typeface="Times New Roman" panose="02020603050405020304" pitchFamily="18" charset="0"/>
            </a:endParaRPr>
          </a:p>
          <a:p>
            <a:pPr indent="457200" algn="just"/>
            <a:r>
              <a:rPr lang="vi-VN" sz="2000">
                <a:latin typeface="+mj-lt"/>
              </a:rPr>
              <a:t>Khi khách đến mua hàng và có yêu cầu thanh toán, nhân viên thu ngân sẽ tiếp nhận yêu cầu thanh toán. Nhân viên phải kiểm tra xem hàng có mã vạch không, nếu không có mã vạch nhân viên này sẽ yêu cầu nhân viên chịu trách nhiệm quản lý các quầy hàng kiểm tra lại mã hàng. Ngược lại, nhân viên sẽ tiến hành tính tiền và lập hóa đơn cho khách hàng. Hóa đơn sau khi lập được in cho khách hàng và lưu trữ </a:t>
            </a:r>
            <a:r>
              <a:rPr lang="en-US" sz="2000">
                <a:latin typeface="+mj-lt"/>
              </a:rPr>
              <a:t>vào cơ sở dữ liệu</a:t>
            </a:r>
            <a:r>
              <a:rPr lang="vi-VN" sz="2000">
                <a:latin typeface="+mj-lt"/>
              </a:rPr>
              <a:t>. Số lượng hàng trên quầy được tự động cập nhật vào cơ sở dữ liệu.</a:t>
            </a:r>
            <a:endParaRPr lang="en-US" sz="2000">
              <a:latin typeface="+mj-lt"/>
            </a:endParaRPr>
          </a:p>
          <a:p>
            <a:endParaRPr lang="en-US" sz="2000">
              <a:latin typeface="+mj-lt"/>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8</a:t>
            </a:fld>
            <a:endParaRPr lang="en-US"/>
          </a:p>
        </p:txBody>
      </p:sp>
    </p:spTree>
    <p:extLst>
      <p:ext uri="{BB962C8B-B14F-4D97-AF65-F5344CB8AC3E}">
        <p14:creationId xmlns:p14="http://schemas.microsoft.com/office/powerpoint/2010/main" val="1933322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 calcmode="lin" valueType="num">
                                      <p:cBhvr additive="base">
                                        <p:cTn id="12"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8136" y="728220"/>
            <a:ext cx="11039368" cy="3447098"/>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pPr marL="514350" lvl="0" indent="-514350">
              <a:buFont typeface="+mj-lt"/>
              <a:buAutoNum type="romanUcPeriod" startAt="3"/>
            </a:pPr>
            <a:r>
              <a:rPr lang="vi-VN" sz="2000" b="1" u="sng" smtClean="0">
                <a:latin typeface="+mj-lt"/>
              </a:rPr>
              <a:t>Khảo </a:t>
            </a:r>
            <a:r>
              <a:rPr lang="vi-VN" sz="2000" b="1" u="sng">
                <a:latin typeface="+mj-lt"/>
              </a:rPr>
              <a:t>sát hệ </a:t>
            </a:r>
            <a:r>
              <a:rPr lang="vi-VN" sz="2000" b="1" u="sng" smtClean="0">
                <a:latin typeface="+mj-lt"/>
              </a:rPr>
              <a:t>thống</a:t>
            </a:r>
            <a:endParaRPr lang="en-US" sz="2000" b="1" u="sng">
              <a:latin typeface="+mj-lt"/>
            </a:endParaRPr>
          </a:p>
          <a:p>
            <a:pPr lvl="0"/>
            <a:endParaRPr lang="en-US" sz="2000" b="1" u="sng" smtClean="0">
              <a:latin typeface="+mj-lt"/>
              <a:cs typeface="Times New Roman" panose="02020603050405020304" pitchFamily="18" charset="0"/>
            </a:endParaRPr>
          </a:p>
          <a:p>
            <a:pPr marL="457200" indent="-457200">
              <a:buFont typeface="+mj-lt"/>
              <a:buAutoNum type="arabicPeriod" startAt="2"/>
            </a:pPr>
            <a:r>
              <a:rPr lang="vi-VN" sz="2000" smtClean="0">
                <a:latin typeface="+mj-lt"/>
              </a:rPr>
              <a:t> </a:t>
            </a:r>
            <a:r>
              <a:rPr lang="vi-VN" sz="2000" b="1">
                <a:latin typeface="+mj-lt"/>
              </a:rPr>
              <a:t>Mô tả các quy trình nghiệp </a:t>
            </a:r>
            <a:r>
              <a:rPr lang="vi-VN" sz="2000" b="1" smtClean="0">
                <a:latin typeface="+mj-lt"/>
              </a:rPr>
              <a:t>vụ</a:t>
            </a:r>
            <a:endParaRPr lang="en-US" sz="2000" b="1">
              <a:latin typeface="+mj-lt"/>
              <a:cs typeface="Times New Roman" panose="02020603050405020304" pitchFamily="18" charset="0"/>
            </a:endParaRPr>
          </a:p>
          <a:p>
            <a:r>
              <a:rPr lang="en-US" sz="2000" smtClean="0">
                <a:latin typeface="Times New Roman" panose="02020603050405020304" pitchFamily="18" charset="0"/>
                <a:cs typeface="Times New Roman" panose="02020603050405020304" pitchFamily="18" charset="0"/>
              </a:rPr>
              <a:t>2.3    </a:t>
            </a:r>
            <a:r>
              <a:rPr lang="vi-VN" sz="2000" b="1" smtClean="0">
                <a:latin typeface="Times New Roman" panose="02020603050405020304" pitchFamily="18" charset="0"/>
                <a:cs typeface="Times New Roman" panose="02020603050405020304" pitchFamily="18" charset="0"/>
              </a:rPr>
              <a:t>Nhóm </a:t>
            </a:r>
            <a:r>
              <a:rPr lang="vi-VN" sz="2000" b="1">
                <a:latin typeface="Times New Roman" panose="02020603050405020304" pitchFamily="18" charset="0"/>
                <a:cs typeface="Times New Roman" panose="02020603050405020304" pitchFamily="18" charset="0"/>
              </a:rPr>
              <a:t>nhân viên </a:t>
            </a:r>
            <a:r>
              <a:rPr lang="en-US" sz="2000" b="1" smtClean="0">
                <a:latin typeface="Times New Roman" panose="02020603050405020304" pitchFamily="18" charset="0"/>
                <a:cs typeface="Times New Roman" panose="02020603050405020304" pitchFamily="18" charset="0"/>
              </a:rPr>
              <a:t>kỹ thuật</a:t>
            </a:r>
          </a:p>
          <a:p>
            <a:pPr algn="just"/>
            <a:endParaRPr lang="en-US" sz="2000">
              <a:latin typeface="Times New Roman" panose="02020603050405020304" pitchFamily="18" charset="0"/>
              <a:cs typeface="Times New Roman" panose="02020603050405020304" pitchFamily="18" charset="0"/>
            </a:endParaRPr>
          </a:p>
          <a:p>
            <a:pPr indent="457200" algn="just"/>
            <a:r>
              <a:rPr lang="en-US" sz="2000">
                <a:latin typeface="Times New Roman" panose="02020603050405020304" pitchFamily="18" charset="0"/>
                <a:cs typeface="Times New Roman" panose="02020603050405020304" pitchFamily="18" charset="0"/>
              </a:rPr>
              <a:t>Khi khách đến mua hàng và có yêu cầu bảo hành, nhân viên kỹ thuật sẽ tiếp nhận yêu cầu bảo hành. Nhân viên sẽ kiểm tra sản phẩm bảo hành còn hạn bảo hành hay không, nếu hết thời hạn nhân viên này sẽ tư vấn dịch vụ sửa chữa cho khách hàng. Ngược lại, nhân viên sẽ nhận hàng và và bảo hành cho khách hàng. </a:t>
            </a:r>
          </a:p>
          <a:p>
            <a:endParaRPr lang="en-US" sz="2000">
              <a:latin typeface="+mj-lt"/>
            </a:endParaRPr>
          </a:p>
        </p:txBody>
      </p:sp>
      <p:sp>
        <p:nvSpPr>
          <p:cNvPr id="9" name="Slide Number Placeholder 8"/>
          <p:cNvSpPr>
            <a:spLocks noGrp="1"/>
          </p:cNvSpPr>
          <p:nvPr>
            <p:ph type="sldNum" sz="quarter" idx="12"/>
          </p:nvPr>
        </p:nvSpPr>
        <p:spPr>
          <a:xfrm>
            <a:off x="11029361" y="6059111"/>
            <a:ext cx="551167" cy="377825"/>
          </a:xfrm>
        </p:spPr>
        <p:txBody>
          <a:bodyPr/>
          <a:lstStyle/>
          <a:p>
            <a:fld id="{80378933-B4C2-4FAB-AF28-C69DF51449B4}" type="slidenum">
              <a:rPr lang="en-US" smtClean="0"/>
              <a:t>9</a:t>
            </a:fld>
            <a:endParaRPr lang="en-US"/>
          </a:p>
        </p:txBody>
      </p:sp>
    </p:spTree>
    <p:extLst>
      <p:ext uri="{BB962C8B-B14F-4D97-AF65-F5344CB8AC3E}">
        <p14:creationId xmlns:p14="http://schemas.microsoft.com/office/powerpoint/2010/main" val="3936478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 calcmode="lin" valueType="num">
                                      <p:cBhvr additive="base">
                                        <p:cTn id="12"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ilk Glass">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3503</TotalTime>
  <Words>1305</Words>
  <Application>Microsoft Office PowerPoint</Application>
  <PresentationFormat>Widescreen</PresentationFormat>
  <Paragraphs>174</Paragraphs>
  <Slides>40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Celestial</vt:lpstr>
      <vt:lpstr>CÔNG NGHỆ PHẦN MỀM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c:title>
  <dc:creator>PHẠM ĐỨC THÔNG</dc:creator>
  <cp:lastModifiedBy>Thong_PDT</cp:lastModifiedBy>
  <cp:revision>92</cp:revision>
  <dcterms:created xsi:type="dcterms:W3CDTF">2020-05-08T17:09:53Z</dcterms:created>
  <dcterms:modified xsi:type="dcterms:W3CDTF">2020-08-17T02:21:07Z</dcterms:modified>
</cp:coreProperties>
</file>